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2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24"/>
  </p:notesMasterIdLst>
  <p:handoutMasterIdLst>
    <p:handoutMasterId r:id="rId25"/>
  </p:handoutMasterIdLst>
  <p:sldIdLst>
    <p:sldId id="259" r:id="rId3"/>
    <p:sldId id="270" r:id="rId4"/>
    <p:sldId id="315" r:id="rId5"/>
    <p:sldId id="260" r:id="rId6"/>
    <p:sldId id="273" r:id="rId7"/>
    <p:sldId id="264" r:id="rId8"/>
    <p:sldId id="302" r:id="rId9"/>
    <p:sldId id="319" r:id="rId10"/>
    <p:sldId id="322" r:id="rId11"/>
    <p:sldId id="324" r:id="rId12"/>
    <p:sldId id="325" r:id="rId13"/>
    <p:sldId id="326" r:id="rId14"/>
    <p:sldId id="327" r:id="rId15"/>
    <p:sldId id="328" r:id="rId16"/>
    <p:sldId id="329" r:id="rId17"/>
    <p:sldId id="330" r:id="rId18"/>
    <p:sldId id="323" r:id="rId19"/>
    <p:sldId id="320" r:id="rId20"/>
    <p:sldId id="321" r:id="rId21"/>
    <p:sldId id="318" r:id="rId22"/>
    <p:sldId id="331" r:id="rId23"/>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372">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EA3F8"/>
    <a:srgbClr val="0F0634"/>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4660"/>
  </p:normalViewPr>
  <p:slideViewPr>
    <p:cSldViewPr showGuides="1">
      <p:cViewPr varScale="1">
        <p:scale>
          <a:sx n="55" d="100"/>
          <a:sy n="55" d="100"/>
        </p:scale>
        <p:origin x="514" y="34"/>
      </p:cViewPr>
      <p:guideLst>
        <p:guide orient="horz" pos="5372"/>
        <p:guide pos="5759"/>
      </p:guideLst>
    </p:cSldViewPr>
  </p:slideViewPr>
  <p:notesTextViewPr>
    <p:cViewPr>
      <p:scale>
        <a:sx n="1" d="1"/>
        <a:sy n="1" d="1"/>
      </p:scale>
      <p:origin x="0" y="0"/>
    </p:cViewPr>
  </p:notesTextViewPr>
  <p:sorterViewPr>
    <p:cViewPr>
      <p:scale>
        <a:sx n="200" d="100"/>
        <a:sy n="200"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3/31/2021</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a:t>
            </a:fld>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3/31/2021</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481ECDC-7530-4EA9-86FD-4E56342A475C}" type="slidenum">
              <a:rPr lang="en-US" smtClean="0"/>
              <a:t>1</a:t>
            </a:fld>
            <a:endParaRPr lang="en-US"/>
          </a:p>
        </p:txBody>
      </p:sp>
    </p:spTree>
    <p:extLst>
      <p:ext uri="{BB962C8B-B14F-4D97-AF65-F5344CB8AC3E}">
        <p14:creationId xmlns:p14="http://schemas.microsoft.com/office/powerpoint/2010/main" val="3434006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a:t>Information Here</a:t>
            </a:r>
          </a:p>
        </p:txBody>
      </p:sp>
    </p:spTree>
    <p:extLst>
      <p:ext uri="{BB962C8B-B14F-4D97-AF65-F5344CB8AC3E}">
        <p14:creationId xmlns:p14="http://schemas.microsoft.com/office/powerpoint/2010/main" val="725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681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a:t>Text Here</a:t>
            </a:r>
            <a:br>
              <a:rPr lang="en-US" altLang="ja-JP" dirty="0"/>
            </a:br>
            <a:r>
              <a:rPr lang="en-US" altLang="ja-JP" dirty="0"/>
              <a:t>Text Here</a:t>
            </a:r>
            <a:endParaRPr lang="en-US" dirty="0"/>
          </a:p>
        </p:txBody>
      </p:sp>
    </p:spTree>
    <p:extLst>
      <p:ext uri="{BB962C8B-B14F-4D97-AF65-F5344CB8AC3E}">
        <p14:creationId xmlns:p14="http://schemas.microsoft.com/office/powerpoint/2010/main" val="265777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a:t>Add Image Here</a:t>
            </a:r>
          </a:p>
        </p:txBody>
      </p:sp>
    </p:spTree>
    <p:extLst>
      <p:ext uri="{BB962C8B-B14F-4D97-AF65-F5344CB8AC3E}">
        <p14:creationId xmlns:p14="http://schemas.microsoft.com/office/powerpoint/2010/main" val="20263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Tree>
    <p:extLst>
      <p:ext uri="{BB962C8B-B14F-4D97-AF65-F5344CB8AC3E}">
        <p14:creationId xmlns:p14="http://schemas.microsoft.com/office/powerpoint/2010/main" val="28200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Text Here</a:t>
            </a:r>
            <a:endParaRPr lang="ja-JP" altLang="en-US" dirty="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a:t>Icon</a:t>
            </a:r>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a:t>TEXT HERE</a:t>
            </a:r>
          </a:p>
        </p:txBody>
      </p:sp>
    </p:spTree>
    <p:extLst>
      <p:ext uri="{BB962C8B-B14F-4D97-AF65-F5344CB8AC3E}">
        <p14:creationId xmlns:p14="http://schemas.microsoft.com/office/powerpoint/2010/main" val="15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a:t>TEXT HERE</a:t>
            </a:r>
            <a:br>
              <a:rPr lang="en-US" dirty="0"/>
            </a:br>
            <a:r>
              <a:rPr lang="en-US" dirty="0"/>
              <a:t>TEXT HERE</a:t>
            </a:r>
          </a:p>
        </p:txBody>
      </p:sp>
    </p:spTree>
    <p:extLst>
      <p:ext uri="{BB962C8B-B14F-4D97-AF65-F5344CB8AC3E}">
        <p14:creationId xmlns:p14="http://schemas.microsoft.com/office/powerpoint/2010/main" val="9642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05701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79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7635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677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useBgFill="1">
        <p:nvSpPr>
          <p:cNvPr id="40" name="円/楕円 39"/>
          <p:cNvSpPr/>
          <p:nvPr userDrawn="1"/>
        </p:nvSpPr>
        <p:spPr>
          <a:xfrm>
            <a:off x="1438350"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2" name="円/楕円 41"/>
          <p:cNvSpPr/>
          <p:nvPr userDrawn="1"/>
        </p:nvSpPr>
        <p:spPr>
          <a:xfrm>
            <a:off x="4678710" y="4000520"/>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4" name="円/楕円 43"/>
          <p:cNvSpPr/>
          <p:nvPr userDrawn="1"/>
        </p:nvSpPr>
        <p:spPr>
          <a:xfrm>
            <a:off x="799107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6" name="円/楕円 45"/>
          <p:cNvSpPr/>
          <p:nvPr userDrawn="1"/>
        </p:nvSpPr>
        <p:spPr>
          <a:xfrm>
            <a:off x="11231438" y="3964253"/>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8" name="円/楕円 47"/>
          <p:cNvSpPr/>
          <p:nvPr userDrawn="1"/>
        </p:nvSpPr>
        <p:spPr>
          <a:xfrm>
            <a:off x="1447179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15104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18829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a:t>Information Here</a:t>
            </a:r>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a:t>Information Here</a:t>
            </a:r>
          </a:p>
        </p:txBody>
      </p:sp>
    </p:spTree>
    <p:extLst>
      <p:ext uri="{BB962C8B-B14F-4D97-AF65-F5344CB8AC3E}">
        <p14:creationId xmlns:p14="http://schemas.microsoft.com/office/powerpoint/2010/main" val="28698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 </a:t>
            </a:r>
          </a:p>
          <a:p>
            <a:pPr lvl="0"/>
            <a:r>
              <a:rPr lang="en-US" altLang="ja-JP" dirty="0"/>
              <a:t>Item</a:t>
            </a:r>
            <a:endParaRPr lang="en-US" dirty="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a:t> </a:t>
            </a:r>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a:t> </a:t>
            </a:r>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a:t>                       Add Image</a:t>
            </a:r>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a:t> </a:t>
            </a:r>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a:t> </a:t>
            </a:r>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a:t>Text Here</a:t>
            </a:r>
          </a:p>
          <a:p>
            <a:pPr lvl="0"/>
            <a:r>
              <a:rPr lang="en-US" dirty="0"/>
              <a:t>TEXT HERE</a:t>
            </a:r>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121271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a:t>Text Here</a:t>
            </a:r>
            <a:br>
              <a:rPr lang="en-US" altLang="ja-JP" dirty="0"/>
            </a:br>
            <a:r>
              <a:rPr lang="en-US" dirty="0"/>
              <a:t>TEXT HERE</a:t>
            </a:r>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a:stretch>
              <a:fillRect/>
            </a:stretch>
          </a:blipFill>
        </p:spPr>
        <p:txBody>
          <a:bodyPr/>
          <a:lstStyle/>
          <a:p>
            <a:pPr lvl="0"/>
            <a:r>
              <a:rPr lang="en-US" dirty="0"/>
              <a:t> </a:t>
            </a:r>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9"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animBg="1"/>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774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a:t>Add Graph</a:t>
            </a:r>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a:t>Add Graph</a:t>
            </a:r>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a:t>Add Graph</a:t>
            </a:r>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a:t>Add Graph</a:t>
            </a:r>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a:t>Add Graph</a:t>
            </a:r>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a:t>Add Graph</a:t>
            </a:r>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3/31/2021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a:t>TEXT</a:t>
            </a:r>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a:blip r:embed="rId2"/>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a:t>TEXT</a:t>
            </a:r>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3"/>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 </a:t>
            </a:r>
            <a:endParaRPr lang="ja-JP" altLang="en-US" dirty="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a:t>TEXT HERE</a:t>
            </a:r>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a:t>Text Here</a:t>
            </a:r>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90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592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image" Target="../media/image7.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image" Target="../media/image1.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Lst>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rot="10800000">
            <a:off x="0" y="0"/>
            <a:ext cx="1117050" cy="1126059"/>
          </a:xfrm>
          <a:prstGeom prst="rect">
            <a:avLst/>
          </a:prstGeom>
        </p:spPr>
      </p:pic>
      <p:pic>
        <p:nvPicPr>
          <p:cNvPr id="8" name="図 7"/>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17160195" y="9163193"/>
            <a:ext cx="1117050" cy="1126059"/>
          </a:xfrm>
          <a:prstGeom prst="rect">
            <a:avLst/>
          </a:prstGeom>
        </p:spPr>
      </p:pic>
      <p:pic>
        <p:nvPicPr>
          <p:cNvPr id="7" name="図 6"/>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pic>
        <p:nvPicPr>
          <p:cNvPr id="14" name="図 13"/>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3/31/2021</a:t>
            </a:fld>
            <a:endParaRPr lang="en-US"/>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a:t>
            </a:fld>
            <a:endParaRPr lang="en-US"/>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673" r:id="rId13"/>
    <p:sldLayoutId id="2147483701" r:id="rId14"/>
    <p:sldLayoutId id="2147483657" r:id="rId15"/>
    <p:sldLayoutId id="2147483667" r:id="rId16"/>
    <p:sldLayoutId id="2147483660" r:id="rId17"/>
    <p:sldLayoutId id="2147483682" r:id="rId18"/>
    <p:sldLayoutId id="2147483692" r:id="rId19"/>
    <p:sldLayoutId id="2147483707" r:id="rId20"/>
    <p:sldLayoutId id="2147483683" r:id="rId21"/>
    <p:sldLayoutId id="2147483687" r:id="rId22"/>
    <p:sldLayoutId id="2147483705" r:id="rId23"/>
    <p:sldLayoutId id="2147483688" r:id="rId24"/>
    <p:sldLayoutId id="2147483685" r:id="rId25"/>
    <p:sldLayoutId id="2147483686" r:id="rId26"/>
    <p:sldLayoutId id="2147483709" r:id="rId27"/>
    <p:sldLayoutId id="2147483694" r:id="rId28"/>
    <p:sldLayoutId id="2147483690" r:id="rId29"/>
    <p:sldLayoutId id="2147483691" r:id="rId30"/>
    <p:sldLayoutId id="2147483695" r:id="rId31"/>
    <p:sldLayoutId id="2147483697" r:id="rId32"/>
    <p:sldLayoutId id="2147483698" r:id="rId33"/>
    <p:sldLayoutId id="2147483699" r:id="rId34"/>
    <p:sldLayoutId id="2147483700" r:id="rId35"/>
    <p:sldLayoutId id="2147483703" r:id="rId36"/>
    <p:sldLayoutId id="2147483708" r:id="rId37"/>
    <p:sldLayoutId id="2147483715"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9.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614814" y="2319688"/>
            <a:ext cx="6912767" cy="532859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6F8F8"/>
              </a:solidFill>
              <a:effectLst/>
              <a:uLnTx/>
              <a:uFillTx/>
              <a:latin typeface="Titillium"/>
              <a:ea typeface="+mn-ea"/>
              <a:cs typeface="+mn-cs"/>
            </a:endParaRPr>
          </a:p>
        </p:txBody>
      </p:sp>
      <p:grpSp>
        <p:nvGrpSpPr>
          <p:cNvPr id="39" name="Group 38"/>
          <p:cNvGrpSpPr/>
          <p:nvPr/>
        </p:nvGrpSpPr>
        <p:grpSpPr>
          <a:xfrm>
            <a:off x="7962168" y="5127934"/>
            <a:ext cx="1739670" cy="681539"/>
            <a:chOff x="4831348" y="4020563"/>
            <a:chExt cx="2265309" cy="877153"/>
          </a:xfrm>
          <a:noFill/>
        </p:grpSpPr>
        <p:sp>
          <p:nvSpPr>
            <p:cNvPr id="40" name="Rectangle 39"/>
            <p:cNvSpPr/>
            <p:nvPr/>
          </p:nvSpPr>
          <p:spPr>
            <a:xfrm>
              <a:off x="5234404" y="4315118"/>
              <a:ext cx="1862253" cy="582598"/>
            </a:xfrm>
            <a:prstGeom prst="rect">
              <a:avLst/>
            </a:prstGeom>
            <a:grpFill/>
            <a:ln w="12700" cap="flat" cmpd="sng" algn="ctr">
              <a:noFill/>
              <a:prstDash val="solid"/>
              <a:miter lim="800000"/>
            </a:ln>
            <a:effectLst>
              <a:glow rad="127000">
                <a:srgbClr val="2B2B2B">
                  <a:alpha val="1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000" b="0" i="0" u="none" strike="noStrike" kern="0" cap="none" spc="0" normalizeH="0" baseline="0" noProof="0">
                <a:ln>
                  <a:noFill/>
                </a:ln>
                <a:solidFill>
                  <a:srgbClr val="F6F8F8"/>
                </a:solidFill>
                <a:effectLst/>
                <a:uLnTx/>
                <a:uFillTx/>
                <a:latin typeface="Titillium"/>
                <a:ea typeface="+mn-ea"/>
                <a:cs typeface="+mn-cs"/>
              </a:endParaRPr>
            </a:p>
          </p:txBody>
        </p:sp>
        <p:sp>
          <p:nvSpPr>
            <p:cNvPr id="41" name="Title 1"/>
            <p:cNvSpPr txBox="1">
              <a:spLocks/>
            </p:cNvSpPr>
            <p:nvPr/>
          </p:nvSpPr>
          <p:spPr>
            <a:xfrm>
              <a:off x="4831348" y="4020563"/>
              <a:ext cx="2153642" cy="376054"/>
            </a:xfrm>
            <a:prstGeom prst="rect">
              <a:avLst/>
            </a:prstGeom>
            <a:grpFill/>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strike="noStrike" kern="1200" cap="none" spc="600" normalizeH="0" baseline="0" noProof="0" dirty="0">
                  <a:ln>
                    <a:noFill/>
                  </a:ln>
                  <a:solidFill>
                    <a:schemeClr val="bg1"/>
                  </a:solidFill>
                  <a:effectLst/>
                  <a:uLnTx/>
                  <a:uFillTx/>
                  <a:latin typeface="Algerian" pitchFamily="82" charset="0"/>
                </a:rPr>
                <a:t>Team</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2000" b="0" spc="600" dirty="0">
                  <a:solidFill>
                    <a:schemeClr val="bg1"/>
                  </a:solidFill>
                  <a:latin typeface="Algerian" pitchFamily="82" charset="0"/>
                </a:rPr>
                <a:t>ash</a:t>
              </a:r>
              <a:endParaRPr kumimoji="0" lang="en-US" sz="2000" b="0" i="0" strike="noStrike" kern="1200" cap="none" spc="600" normalizeH="0" baseline="0" noProof="0" dirty="0">
                <a:ln>
                  <a:noFill/>
                </a:ln>
                <a:solidFill>
                  <a:schemeClr val="bg1"/>
                </a:solidFill>
                <a:effectLst/>
                <a:uLnTx/>
                <a:uFillTx/>
                <a:latin typeface="Algerian" pitchFamily="82" charset="0"/>
              </a:endParaRPr>
            </a:p>
          </p:txBody>
        </p:sp>
      </p:grpSp>
      <p:grpSp>
        <p:nvGrpSpPr>
          <p:cNvPr id="45" name="Group 44"/>
          <p:cNvGrpSpPr/>
          <p:nvPr/>
        </p:nvGrpSpPr>
        <p:grpSpPr>
          <a:xfrm>
            <a:off x="8405848" y="3714197"/>
            <a:ext cx="2256731" cy="2852436"/>
            <a:chOff x="4965150" y="2241333"/>
            <a:chExt cx="3980180" cy="3671140"/>
          </a:xfrm>
        </p:grpSpPr>
        <p:sp>
          <p:nvSpPr>
            <p:cNvPr id="46" name="TextBox 45"/>
            <p:cNvSpPr txBox="1"/>
            <p:nvPr/>
          </p:nvSpPr>
          <p:spPr>
            <a:xfrm>
              <a:off x="4965150" y="2241333"/>
              <a:ext cx="1351971" cy="1307178"/>
            </a:xfrm>
            <a:prstGeom prst="rect">
              <a:avLst/>
            </a:prstGeom>
            <a:noFill/>
          </p:spPr>
          <p:txBody>
            <a:bodyPr wrap="none" rtlCol="0">
              <a:spAutoFit/>
            </a:bodyPr>
            <a:lstStyle/>
            <a:p>
              <a:pPr algn="ctr"/>
              <a:r>
                <a:rPr lang="en-US" sz="6000" dirty="0">
                  <a:latin typeface="Algerian" pitchFamily="82" charset="0"/>
                </a:rPr>
                <a:t>A</a:t>
              </a:r>
            </a:p>
          </p:txBody>
        </p:sp>
        <p:sp>
          <p:nvSpPr>
            <p:cNvPr id="47" name="TextBox 46"/>
            <p:cNvSpPr txBox="1"/>
            <p:nvPr/>
          </p:nvSpPr>
          <p:spPr>
            <a:xfrm>
              <a:off x="7768647" y="4605295"/>
              <a:ext cx="1176683" cy="1307178"/>
            </a:xfrm>
            <a:prstGeom prst="rect">
              <a:avLst/>
            </a:prstGeom>
            <a:noFill/>
          </p:spPr>
          <p:txBody>
            <a:bodyPr wrap="none" rtlCol="0">
              <a:spAutoFit/>
            </a:bodyPr>
            <a:lstStyle/>
            <a:p>
              <a:pPr algn="ctr"/>
              <a:r>
                <a:rPr lang="en-US" sz="6000" dirty="0">
                  <a:latin typeface="Algerian" pitchFamily="82" charset="0"/>
                </a:rPr>
                <a:t>h</a:t>
              </a:r>
            </a:p>
          </p:txBody>
        </p:sp>
      </p:grpSp>
      <p:sp>
        <p:nvSpPr>
          <p:cNvPr id="49" name="TextBox 48"/>
          <p:cNvSpPr txBox="1"/>
          <p:nvPr/>
        </p:nvSpPr>
        <p:spPr>
          <a:xfrm>
            <a:off x="7059667" y="5550970"/>
            <a:ext cx="611065" cy="1015663"/>
          </a:xfrm>
          <a:prstGeom prst="rect">
            <a:avLst/>
          </a:prstGeom>
          <a:noFill/>
        </p:spPr>
        <p:txBody>
          <a:bodyPr wrap="none" rtlCol="0">
            <a:spAutoFit/>
          </a:bodyPr>
          <a:lstStyle/>
          <a:p>
            <a:pPr algn="ctr"/>
            <a:r>
              <a:rPr lang="en-US" sz="6000" dirty="0">
                <a:latin typeface="Algerian" pitchFamily="82" charset="0"/>
              </a:rPr>
              <a:t>s</a:t>
            </a:r>
          </a:p>
        </p:txBody>
      </p:sp>
      <p:sp>
        <p:nvSpPr>
          <p:cNvPr id="51" name="TextBox 50"/>
          <p:cNvSpPr txBox="1"/>
          <p:nvPr/>
        </p:nvSpPr>
        <p:spPr>
          <a:xfrm>
            <a:off x="7419315" y="1382494"/>
            <a:ext cx="439353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kern="0" spc="400" dirty="0" err="1">
                <a:solidFill>
                  <a:srgbClr val="3CBEB4"/>
                </a:solidFill>
                <a:latin typeface="Agency FB" pitchFamily="34" charset="0"/>
              </a:rPr>
              <a:t>AlGORITHM</a:t>
            </a:r>
            <a:r>
              <a:rPr kumimoji="0" lang="en-US" sz="3600" b="0" i="0" u="none" strike="noStrike" kern="0" cap="none" spc="400" normalizeH="0" baseline="0" noProof="0" dirty="0">
                <a:ln>
                  <a:noFill/>
                </a:ln>
                <a:solidFill>
                  <a:sysClr val="windowText" lastClr="000000"/>
                </a:solidFill>
                <a:effectLst/>
                <a:uLnTx/>
                <a:uFillTx/>
                <a:latin typeface="Agency FB" pitchFamily="34" charset="0"/>
              </a:rPr>
              <a:t> </a:t>
            </a:r>
            <a:r>
              <a:rPr kumimoji="0" lang="en-US" sz="3600" b="0" i="0" u="none" strike="noStrike" kern="0" cap="none" spc="400" normalizeH="0" baseline="0" noProof="0" dirty="0">
                <a:ln>
                  <a:noFill/>
                </a:ln>
                <a:effectLst/>
                <a:uLnTx/>
                <a:uFillTx/>
                <a:latin typeface="Agency FB" pitchFamily="34" charset="0"/>
              </a:rPr>
              <a:t>PROJECT</a:t>
            </a:r>
          </a:p>
        </p:txBody>
      </p:sp>
      <p:sp>
        <p:nvSpPr>
          <p:cNvPr id="2" name="Isosceles Triangle 1"/>
          <p:cNvSpPr/>
          <p:nvPr/>
        </p:nvSpPr>
        <p:spPr>
          <a:xfrm>
            <a:off x="6171372" y="3304461"/>
            <a:ext cx="5161280" cy="329534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テキスト プレースホルダー 27"/>
          <p:cNvSpPr>
            <a:spLocks noGrp="1"/>
          </p:cNvSpPr>
          <p:nvPr>
            <p:ph type="body" sz="quarter" idx="4294967295"/>
          </p:nvPr>
        </p:nvSpPr>
        <p:spPr>
          <a:xfrm>
            <a:off x="13679710" y="8239844"/>
            <a:ext cx="4606703" cy="1831132"/>
          </a:xfrm>
          <a:prstGeom prst="rect">
            <a:avLst/>
          </a:prstGeom>
        </p:spPr>
        <p:txBody>
          <a:bodyPr/>
          <a:lstStyle/>
          <a:p>
            <a:pPr>
              <a:lnSpc>
                <a:spcPct val="107000"/>
              </a:lnSpc>
              <a:spcAft>
                <a:spcPts val="800"/>
              </a:spcAft>
            </a:pPr>
            <a:r>
              <a:rPr lang="en-IN" dirty="0" err="1">
                <a:latin typeface="Bell MT" pitchFamily="18" charset="0"/>
                <a:ea typeface="Calibri"/>
                <a:cs typeface="Calibri"/>
              </a:rPr>
              <a:t>Anuj</a:t>
            </a:r>
            <a:r>
              <a:rPr lang="en-IN" dirty="0">
                <a:latin typeface="Bell MT" pitchFamily="18" charset="0"/>
                <a:ea typeface="Calibri"/>
                <a:cs typeface="Calibri"/>
              </a:rPr>
              <a:t> </a:t>
            </a:r>
            <a:r>
              <a:rPr lang="en-IN" dirty="0" err="1">
                <a:latin typeface="Bell MT" pitchFamily="18" charset="0"/>
                <a:ea typeface="Calibri"/>
                <a:cs typeface="Calibri"/>
              </a:rPr>
              <a:t>singh</a:t>
            </a:r>
            <a:r>
              <a:rPr lang="en-IN" dirty="0">
                <a:latin typeface="Bell MT" pitchFamily="18" charset="0"/>
                <a:ea typeface="Calibri"/>
                <a:cs typeface="Calibri"/>
              </a:rPr>
              <a:t>           : 19EC10009</a:t>
            </a:r>
          </a:p>
          <a:p>
            <a:pPr>
              <a:lnSpc>
                <a:spcPct val="107000"/>
              </a:lnSpc>
              <a:spcAft>
                <a:spcPts val="800"/>
              </a:spcAft>
            </a:pPr>
            <a:r>
              <a:rPr lang="en-IN" dirty="0" err="1">
                <a:latin typeface="Bell MT" pitchFamily="18" charset="0"/>
                <a:cs typeface="Calibri"/>
              </a:rPr>
              <a:t>Sarthak</a:t>
            </a:r>
            <a:r>
              <a:rPr lang="en-IN" dirty="0">
                <a:latin typeface="Bell MT" pitchFamily="18" charset="0"/>
                <a:cs typeface="Calibri"/>
              </a:rPr>
              <a:t> </a:t>
            </a:r>
            <a:r>
              <a:rPr lang="en-IN" dirty="0" err="1">
                <a:latin typeface="Bell MT" pitchFamily="18" charset="0"/>
                <a:cs typeface="Calibri"/>
              </a:rPr>
              <a:t>goyal</a:t>
            </a:r>
            <a:r>
              <a:rPr lang="en-IN" dirty="0">
                <a:latin typeface="Bell MT" pitchFamily="18" charset="0"/>
                <a:cs typeface="Calibri"/>
              </a:rPr>
              <a:t>       : 19EC30039</a:t>
            </a:r>
          </a:p>
          <a:p>
            <a:pPr>
              <a:lnSpc>
                <a:spcPct val="107000"/>
              </a:lnSpc>
              <a:spcAft>
                <a:spcPts val="800"/>
              </a:spcAft>
            </a:pPr>
            <a:r>
              <a:rPr lang="en-IN" dirty="0">
                <a:latin typeface="Bell MT" pitchFamily="18" charset="0"/>
                <a:cs typeface="Calibri"/>
              </a:rPr>
              <a:t>Harsh </a:t>
            </a:r>
            <a:r>
              <a:rPr lang="en-IN" dirty="0" err="1">
                <a:latin typeface="Bell MT" pitchFamily="18" charset="0"/>
                <a:cs typeface="Calibri"/>
              </a:rPr>
              <a:t>sukheja</a:t>
            </a:r>
            <a:r>
              <a:rPr lang="en-IN" dirty="0">
                <a:latin typeface="Bell MT" pitchFamily="18" charset="0"/>
                <a:cs typeface="Calibri"/>
              </a:rPr>
              <a:t>       : 19EC30015</a:t>
            </a:r>
            <a:endParaRPr lang="en-US" dirty="0">
              <a:latin typeface="Bell MT" pitchFamily="18" charset="0"/>
            </a:endParaRPr>
          </a:p>
        </p:txBody>
      </p:sp>
    </p:spTree>
    <p:extLst>
      <p:ext uri="{BB962C8B-B14F-4D97-AF65-F5344CB8AC3E}">
        <p14:creationId xmlns:p14="http://schemas.microsoft.com/office/powerpoint/2010/main" val="217347796"/>
      </p:ext>
    </p:extLst>
  </p:cSld>
  <p:clrMapOvr>
    <a:masterClrMapping/>
  </p:clrMapOvr>
  <mc:AlternateContent xmlns:mc="http://schemas.openxmlformats.org/markup-compatibility/2006" xmlns:p14="http://schemas.microsoft.com/office/powerpoint/2010/main">
    <mc:Choice Requires="p14">
      <p:transition spd="med" p14:dur="700" advTm="4001">
        <p:fade/>
      </p:transition>
    </mc:Choice>
    <mc:Fallback xmlns="">
      <p:transition spd="med" advTm="40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uiExpand="1" build="p"/>
    </p:bldLst>
  </p:timing>
  <p:extLst>
    <p:ext uri="{E180D4A7-C9FB-4DFB-919C-405C955672EB}">
      <p14:showEvtLst xmlns:p14="http://schemas.microsoft.com/office/powerpoint/2010/main">
        <p14:playEvt time="2251"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387164BF-D67A-46C0-81D2-5BAF67C00C80}" type="slidenum">
              <a:rPr lang="en-US" smtClean="0"/>
              <a:pPr/>
              <a:t>10</a:t>
            </a:fld>
            <a:endParaRPr lang="en-US" dirty="0"/>
          </a:p>
        </p:txBody>
      </p:sp>
      <p:sp>
        <p:nvSpPr>
          <p:cNvPr id="6" name="テキスト プレースホルダー 5"/>
          <p:cNvSpPr>
            <a:spLocks noGrp="1"/>
          </p:cNvSpPr>
          <p:nvPr>
            <p:ph type="body" sz="quarter" idx="15"/>
          </p:nvPr>
        </p:nvSpPr>
        <p:spPr>
          <a:xfrm>
            <a:off x="718270" y="1543100"/>
            <a:ext cx="16705856" cy="7992888"/>
          </a:xfrm>
        </p:spPr>
        <p:txBody>
          <a:bodyPr/>
          <a:lstStyle/>
          <a:p>
            <a:r>
              <a:rPr lang="en-IN" sz="1800" i="1" dirty="0">
                <a:latin typeface="Calibri" pitchFamily="34" charset="0"/>
                <a:cs typeface="Calibri" pitchFamily="34" charset="0"/>
              </a:rPr>
              <a:t>main()</a:t>
            </a:r>
          </a:p>
          <a:p>
            <a:r>
              <a:rPr lang="en-IN" sz="1800" i="1" dirty="0">
                <a:latin typeface="Calibri" pitchFamily="34" charset="0"/>
                <a:cs typeface="Calibri" pitchFamily="34" charset="0"/>
              </a:rPr>
              <a:t>{</a:t>
            </a:r>
          </a:p>
          <a:p>
            <a:r>
              <a:rPr lang="en-IN" sz="1800" i="1" dirty="0">
                <a:latin typeface="Calibri" pitchFamily="34" charset="0"/>
                <a:cs typeface="Calibri" pitchFamily="34" charset="0"/>
              </a:rPr>
              <a:t>	</a:t>
            </a:r>
            <a:r>
              <a:rPr lang="en-IN" sz="1800" i="1" dirty="0" err="1">
                <a:latin typeface="Calibri" pitchFamily="34" charset="0"/>
                <a:cs typeface="Calibri" pitchFamily="34" charset="0"/>
              </a:rPr>
              <a:t>instis</a:t>
            </a:r>
            <a:r>
              <a:rPr lang="en-IN" sz="1800" i="1" dirty="0">
                <a:latin typeface="Calibri" pitchFamily="34" charset="0"/>
                <a:cs typeface="Calibri" pitchFamily="34" charset="0"/>
              </a:rPr>
              <a:t> = no. of institutions</a:t>
            </a:r>
          </a:p>
          <a:p>
            <a:r>
              <a:rPr lang="en-IN" sz="1800" i="1" dirty="0">
                <a:latin typeface="Calibri" pitchFamily="34" charset="0"/>
                <a:cs typeface="Calibri" pitchFamily="34" charset="0"/>
              </a:rPr>
              <a:t>	brans = no. of branches</a:t>
            </a:r>
          </a:p>
          <a:p>
            <a:r>
              <a:rPr lang="en-IN" sz="1800" i="1" dirty="0">
                <a:latin typeface="Calibri" pitchFamily="34" charset="0"/>
                <a:cs typeface="Calibri" pitchFamily="34" charset="0"/>
              </a:rPr>
              <a:t>	</a:t>
            </a:r>
            <a:r>
              <a:rPr lang="en-IN" sz="1800" i="1" dirty="0" err="1">
                <a:latin typeface="Calibri" pitchFamily="34" charset="0"/>
                <a:cs typeface="Calibri" pitchFamily="34" charset="0"/>
              </a:rPr>
              <a:t>maxstu</a:t>
            </a:r>
            <a:r>
              <a:rPr lang="en-IN" sz="1800" i="1" dirty="0">
                <a:latin typeface="Calibri" pitchFamily="34" charset="0"/>
                <a:cs typeface="Calibri" pitchFamily="34" charset="0"/>
              </a:rPr>
              <a:t> = max. capacity of a branch</a:t>
            </a:r>
          </a:p>
          <a:p>
            <a:r>
              <a:rPr lang="en-IN" sz="1800" i="1" dirty="0">
                <a:latin typeface="Calibri" pitchFamily="34" charset="0"/>
                <a:cs typeface="Calibri" pitchFamily="34" charset="0"/>
              </a:rPr>
              <a:t>	</a:t>
            </a:r>
            <a:r>
              <a:rPr lang="en-IN" sz="1800" i="1" dirty="0" err="1">
                <a:latin typeface="Calibri" pitchFamily="34" charset="0"/>
                <a:cs typeface="Calibri" pitchFamily="34" charset="0"/>
              </a:rPr>
              <a:t>stus</a:t>
            </a:r>
            <a:r>
              <a:rPr lang="en-IN" sz="1800" i="1" dirty="0">
                <a:latin typeface="Calibri" pitchFamily="34" charset="0"/>
                <a:cs typeface="Calibri" pitchFamily="34" charset="0"/>
              </a:rPr>
              <a:t> = total no. of students</a:t>
            </a:r>
          </a:p>
          <a:p>
            <a:endParaRPr lang="en-IN" sz="1800" i="1" dirty="0">
              <a:latin typeface="Calibri" pitchFamily="34" charset="0"/>
              <a:cs typeface="Calibri" pitchFamily="34" charset="0"/>
            </a:endParaRPr>
          </a:p>
          <a:p>
            <a:r>
              <a:rPr lang="en-IN" sz="1800" i="1" dirty="0">
                <a:latin typeface="Calibri" pitchFamily="34" charset="0"/>
                <a:cs typeface="Calibri" pitchFamily="34" charset="0"/>
              </a:rPr>
              <a:t>	define an array of </a:t>
            </a:r>
            <a:r>
              <a:rPr lang="en-IN" sz="1800" i="1" dirty="0" err="1">
                <a:latin typeface="Calibri" pitchFamily="34" charset="0"/>
                <a:cs typeface="Calibri" pitchFamily="34" charset="0"/>
              </a:rPr>
              <a:t>stulist</a:t>
            </a:r>
            <a:r>
              <a:rPr lang="en-IN" sz="1800" i="1" dirty="0">
                <a:latin typeface="Calibri" pitchFamily="34" charset="0"/>
                <a:cs typeface="Calibri" pitchFamily="34" charset="0"/>
              </a:rPr>
              <a:t> called p of length </a:t>
            </a:r>
            <a:r>
              <a:rPr lang="en-IN" sz="1800" i="1" dirty="0" err="1">
                <a:latin typeface="Calibri" pitchFamily="34" charset="0"/>
                <a:cs typeface="Calibri" pitchFamily="34" charset="0"/>
              </a:rPr>
              <a:t>stus</a:t>
            </a:r>
            <a:endParaRPr lang="en-IN" sz="1800" i="1" dirty="0">
              <a:latin typeface="Calibri" pitchFamily="34" charset="0"/>
              <a:cs typeface="Calibri" pitchFamily="34" charset="0"/>
            </a:endParaRPr>
          </a:p>
          <a:p>
            <a:r>
              <a:rPr lang="en-IN" sz="1800" i="1" dirty="0">
                <a:latin typeface="Calibri" pitchFamily="34" charset="0"/>
                <a:cs typeface="Calibri" pitchFamily="34" charset="0"/>
              </a:rPr>
              <a:t>	initialize all elements of p to be NULL</a:t>
            </a:r>
          </a:p>
          <a:p>
            <a:endParaRPr lang="en-IN" sz="1800" i="1" dirty="0">
              <a:latin typeface="Calibri" pitchFamily="34" charset="0"/>
              <a:cs typeface="Calibri" pitchFamily="34" charset="0"/>
            </a:endParaRPr>
          </a:p>
          <a:p>
            <a:r>
              <a:rPr lang="en-IN" sz="1800" i="1" dirty="0">
                <a:latin typeface="Calibri" pitchFamily="34" charset="0"/>
                <a:cs typeface="Calibri" pitchFamily="34" charset="0"/>
              </a:rPr>
              <a:t>	for(all the students)</a:t>
            </a:r>
          </a:p>
          <a:p>
            <a:r>
              <a:rPr lang="en-IN" sz="1800" i="1" dirty="0">
                <a:latin typeface="Calibri" pitchFamily="34" charset="0"/>
                <a:cs typeface="Calibri" pitchFamily="34" charset="0"/>
              </a:rPr>
              <a:t>		take r which is rank of student as input</a:t>
            </a:r>
          </a:p>
          <a:p>
            <a:r>
              <a:rPr lang="en-IN" sz="1800" i="1" dirty="0">
                <a:latin typeface="Calibri" pitchFamily="34" charset="0"/>
                <a:cs typeface="Calibri" pitchFamily="34" charset="0"/>
              </a:rPr>
              <a:t>		while(p[r] != NULL OR (invalid rank))</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Again take rank as input</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create a </a:t>
            </a:r>
            <a:r>
              <a:rPr lang="en-IN" sz="1800" i="1" dirty="0" err="1">
                <a:latin typeface="Calibri" pitchFamily="34" charset="0"/>
                <a:cs typeface="Calibri" pitchFamily="34" charset="0"/>
              </a:rPr>
              <a:t>stulist</a:t>
            </a:r>
            <a:r>
              <a:rPr lang="en-IN" sz="1800" i="1" dirty="0">
                <a:latin typeface="Calibri" pitchFamily="34" charset="0"/>
                <a:cs typeface="Calibri" pitchFamily="34" charset="0"/>
              </a:rPr>
              <a:t> at p[r]</a:t>
            </a:r>
          </a:p>
          <a:p>
            <a:r>
              <a:rPr lang="en-IN" sz="1800" i="1" dirty="0">
                <a:latin typeface="Calibri" pitchFamily="34" charset="0"/>
                <a:cs typeface="Calibri" pitchFamily="34" charset="0"/>
              </a:rPr>
              <a:t>		p[r]-&gt;rank = r</a:t>
            </a:r>
          </a:p>
          <a:p>
            <a:r>
              <a:rPr lang="en-IN" sz="1800" i="1" dirty="0">
                <a:latin typeface="Calibri" pitchFamily="34" charset="0"/>
                <a:cs typeface="Calibri" pitchFamily="34" charset="0"/>
              </a:rPr>
              <a:t>		p[r]-&gt;status = 1</a:t>
            </a:r>
          </a:p>
          <a:p>
            <a:r>
              <a:rPr lang="en-IN" sz="1800" i="1" dirty="0">
                <a:latin typeface="Calibri" pitchFamily="34" charset="0"/>
                <a:cs typeface="Calibri" pitchFamily="34" charset="0"/>
              </a:rPr>
              <a:t>		</a:t>
            </a:r>
            <a:r>
              <a:rPr lang="en-IN" sz="1800" i="1" dirty="0" err="1">
                <a:latin typeface="Calibri" pitchFamily="34" charset="0"/>
                <a:cs typeface="Calibri" pitchFamily="34" charset="0"/>
              </a:rPr>
              <a:t>take_choices</a:t>
            </a:r>
            <a:r>
              <a:rPr lang="en-IN" sz="1800" i="1" dirty="0">
                <a:latin typeface="Calibri" pitchFamily="34" charset="0"/>
                <a:cs typeface="Calibri" pitchFamily="34" charset="0"/>
              </a:rPr>
              <a:t>(p[r])</a:t>
            </a:r>
          </a:p>
          <a:p>
            <a:endParaRPr lang="en-IN" sz="1800" i="1" dirty="0">
              <a:latin typeface="Calibri" pitchFamily="34" charset="0"/>
              <a:cs typeface="Calibri" pitchFamily="34" charset="0"/>
            </a:endParaRPr>
          </a:p>
          <a:p>
            <a:r>
              <a:rPr lang="en-IN" sz="1800" i="1" dirty="0">
                <a:latin typeface="Calibri" pitchFamily="34" charset="0"/>
                <a:cs typeface="Calibri" pitchFamily="34" charset="0"/>
              </a:rPr>
              <a:t>	convert the array of </a:t>
            </a:r>
            <a:r>
              <a:rPr lang="en-IN" sz="1800" i="1" dirty="0" err="1">
                <a:latin typeface="Calibri" pitchFamily="34" charset="0"/>
                <a:cs typeface="Calibri" pitchFamily="34" charset="0"/>
              </a:rPr>
              <a:t>poiters</a:t>
            </a:r>
            <a:r>
              <a:rPr lang="en-IN" sz="1800" i="1" dirty="0">
                <a:latin typeface="Calibri" pitchFamily="34" charset="0"/>
                <a:cs typeface="Calibri" pitchFamily="34" charset="0"/>
              </a:rPr>
              <a:t> of </a:t>
            </a:r>
            <a:r>
              <a:rPr lang="en-IN" sz="1800" i="1" dirty="0" err="1">
                <a:latin typeface="Calibri" pitchFamily="34" charset="0"/>
                <a:cs typeface="Calibri" pitchFamily="34" charset="0"/>
              </a:rPr>
              <a:t>stulist</a:t>
            </a:r>
            <a:r>
              <a:rPr lang="en-IN" sz="1800" i="1" dirty="0">
                <a:latin typeface="Calibri" pitchFamily="34" charset="0"/>
                <a:cs typeface="Calibri" pitchFamily="34" charset="0"/>
              </a:rPr>
              <a:t> into a linked list where the address of first address is start </a:t>
            </a:r>
          </a:p>
          <a:p>
            <a:endParaRPr lang="en-IN" sz="1800" i="1" dirty="0">
              <a:latin typeface="Calibri" pitchFamily="34" charset="0"/>
              <a:cs typeface="Calibri" pitchFamily="34" charset="0"/>
            </a:endParaRPr>
          </a:p>
          <a:p>
            <a:r>
              <a:rPr lang="en-IN" sz="1800" i="1" dirty="0">
                <a:latin typeface="Calibri" pitchFamily="34" charset="0"/>
                <a:cs typeface="Calibri" pitchFamily="34" charset="0"/>
              </a:rPr>
              <a:t>	#define a double array mat to store the remaining capacity of each branch</a:t>
            </a:r>
          </a:p>
          <a:p>
            <a:r>
              <a:rPr lang="en-IN" sz="1800" i="1" dirty="0">
                <a:latin typeface="Calibri" pitchFamily="34" charset="0"/>
                <a:cs typeface="Calibri" pitchFamily="34" charset="0"/>
              </a:rPr>
              <a:t>	</a:t>
            </a:r>
            <a:endParaRPr lang="en-US" sz="1800" i="1" dirty="0">
              <a:latin typeface="Calibri" pitchFamily="34" charset="0"/>
              <a:cs typeface="Calibri" pitchFamily="34" charset="0"/>
            </a:endParaRP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9</a:t>
            </a:r>
          </a:p>
        </p:txBody>
      </p:sp>
      <p:sp>
        <p:nvSpPr>
          <p:cNvPr id="7" name="テキスト プレースホルダー 10"/>
          <p:cNvSpPr>
            <a:spLocks noGrp="1"/>
          </p:cNvSpPr>
          <p:nvPr>
            <p:ph type="body" sz="quarter" idx="18"/>
          </p:nvPr>
        </p:nvSpPr>
        <p:spPr>
          <a:xfrm>
            <a:off x="646262" y="679004"/>
            <a:ext cx="16489832" cy="576064"/>
          </a:xfrm>
        </p:spPr>
        <p:txBody>
          <a:bodyPr/>
          <a:lstStyle/>
          <a:p>
            <a:r>
              <a:rPr lang="en-US" dirty="0">
                <a:solidFill>
                  <a:schemeClr val="bg2">
                    <a:alpha val="80000"/>
                  </a:schemeClr>
                </a:solidFill>
              </a:rPr>
              <a:t>PSEUDO CODE FOR ALGORITHM</a:t>
            </a:r>
          </a:p>
        </p:txBody>
      </p:sp>
    </p:spTree>
    <p:extLst>
      <p:ext uri="{BB962C8B-B14F-4D97-AF65-F5344CB8AC3E}">
        <p14:creationId xmlns:p14="http://schemas.microsoft.com/office/powerpoint/2010/main" val="1229342354"/>
      </p:ext>
    </p:extLst>
  </p:cSld>
  <p:clrMapOvr>
    <a:masterClrMapping/>
  </p:clrMapOvr>
  <mc:AlternateContent xmlns:mc="http://schemas.openxmlformats.org/markup-compatibility/2006" xmlns:p14="http://schemas.microsoft.com/office/powerpoint/2010/main">
    <mc:Choice Requires="p14">
      <p:transition spd="slow" p14:dur="1750" advTm="5559">
        <p:push dir="u"/>
      </p:transition>
    </mc:Choice>
    <mc:Fallback xmlns="">
      <p:transition spd="slow" advTm="5559">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387164BF-D67A-46C0-81D2-5BAF67C00C80}" type="slidenum">
              <a:rPr lang="en-US" smtClean="0"/>
              <a:pPr/>
              <a:t>11</a:t>
            </a:fld>
            <a:endParaRPr lang="en-US" dirty="0"/>
          </a:p>
        </p:txBody>
      </p:sp>
      <p:sp>
        <p:nvSpPr>
          <p:cNvPr id="6" name="テキスト プレースホルダー 5"/>
          <p:cNvSpPr>
            <a:spLocks noGrp="1"/>
          </p:cNvSpPr>
          <p:nvPr>
            <p:ph type="body" sz="quarter" idx="15"/>
          </p:nvPr>
        </p:nvSpPr>
        <p:spPr>
          <a:xfrm>
            <a:off x="718270" y="2191172"/>
            <a:ext cx="16705856" cy="7344816"/>
          </a:xfrm>
        </p:spPr>
        <p:txBody>
          <a:bodyPr/>
          <a:lstStyle/>
          <a:p>
            <a:r>
              <a:rPr lang="en-IN" sz="2000" i="1" dirty="0">
                <a:latin typeface="Calibri" pitchFamily="34" charset="0"/>
                <a:cs typeface="Calibri" pitchFamily="34" charset="0"/>
              </a:rPr>
              <a:t>	mat = Round1(</a:t>
            </a:r>
            <a:r>
              <a:rPr lang="en-IN" sz="2000" i="1" dirty="0" err="1">
                <a:latin typeface="Calibri" pitchFamily="34" charset="0"/>
                <a:cs typeface="Calibri" pitchFamily="34" charset="0"/>
              </a:rPr>
              <a:t>start,instis,brans,maxstu</a:t>
            </a:r>
            <a:r>
              <a:rPr lang="en-IN" sz="2000" i="1" dirty="0">
                <a:latin typeface="Calibri" pitchFamily="34" charset="0"/>
                <a:cs typeface="Calibri" pitchFamily="34" charset="0"/>
              </a:rPr>
              <a:t>)</a:t>
            </a:r>
          </a:p>
          <a:p>
            <a:endParaRPr lang="en-IN" sz="2000" i="1" dirty="0">
              <a:latin typeface="Calibri" pitchFamily="34" charset="0"/>
              <a:cs typeface="Calibri" pitchFamily="34" charset="0"/>
            </a:endParaRPr>
          </a:p>
          <a:p>
            <a:r>
              <a:rPr lang="en-IN" sz="2000" i="1" dirty="0">
                <a:latin typeface="Calibri" pitchFamily="34" charset="0"/>
                <a:cs typeface="Calibri" pitchFamily="34" charset="0"/>
              </a:rPr>
              <a:t>	#print the results of round 1</a:t>
            </a:r>
          </a:p>
          <a:p>
            <a:r>
              <a:rPr lang="en-IN" sz="2000" i="1" dirty="0">
                <a:latin typeface="Calibri" pitchFamily="34" charset="0"/>
                <a:cs typeface="Calibri" pitchFamily="34" charset="0"/>
              </a:rPr>
              <a:t>	</a:t>
            </a:r>
            <a:r>
              <a:rPr lang="en-IN" sz="2000" i="1" dirty="0" err="1">
                <a:latin typeface="Calibri" pitchFamily="34" charset="0"/>
                <a:cs typeface="Calibri" pitchFamily="34" charset="0"/>
              </a:rPr>
              <a:t>printc</a:t>
            </a:r>
            <a:r>
              <a:rPr lang="en-IN" sz="2000" i="1" dirty="0">
                <a:latin typeface="Calibri" pitchFamily="34" charset="0"/>
                <a:cs typeface="Calibri" pitchFamily="34" charset="0"/>
              </a:rPr>
              <a:t>(start)</a:t>
            </a:r>
          </a:p>
          <a:p>
            <a:endParaRPr lang="en-IN" sz="2000" i="1" dirty="0">
              <a:latin typeface="Calibri" pitchFamily="34" charset="0"/>
              <a:cs typeface="Calibri" pitchFamily="34" charset="0"/>
            </a:endParaRPr>
          </a:p>
          <a:p>
            <a:r>
              <a:rPr lang="en-IN" sz="2000" i="1" dirty="0">
                <a:latin typeface="Calibri" pitchFamily="34" charset="0"/>
                <a:cs typeface="Calibri" pitchFamily="34" charset="0"/>
              </a:rPr>
              <a:t>	#take the option a student has selected as input and reallocate if possible</a:t>
            </a:r>
          </a:p>
          <a:p>
            <a:r>
              <a:rPr lang="en-IN" sz="2000" i="1" dirty="0">
                <a:latin typeface="Calibri" pitchFamily="34" charset="0"/>
                <a:cs typeface="Calibri" pitchFamily="34" charset="0"/>
              </a:rPr>
              <a:t>	round2(</a:t>
            </a:r>
            <a:r>
              <a:rPr lang="en-IN" sz="2000" i="1" dirty="0" err="1">
                <a:latin typeface="Calibri" pitchFamily="34" charset="0"/>
                <a:cs typeface="Calibri" pitchFamily="34" charset="0"/>
              </a:rPr>
              <a:t>start,mat</a:t>
            </a:r>
            <a:r>
              <a:rPr lang="en-IN" sz="2000" i="1" dirty="0">
                <a:latin typeface="Calibri" pitchFamily="34" charset="0"/>
                <a:cs typeface="Calibri" pitchFamily="34" charset="0"/>
              </a:rPr>
              <a:t>)</a:t>
            </a:r>
          </a:p>
          <a:p>
            <a:endParaRPr lang="en-IN" sz="2000" i="1" dirty="0">
              <a:latin typeface="Calibri" pitchFamily="34" charset="0"/>
              <a:cs typeface="Calibri" pitchFamily="34" charset="0"/>
            </a:endParaRPr>
          </a:p>
          <a:p>
            <a:r>
              <a:rPr lang="en-IN" sz="2000" i="1" dirty="0">
                <a:latin typeface="Calibri" pitchFamily="34" charset="0"/>
                <a:cs typeface="Calibri" pitchFamily="34" charset="0"/>
              </a:rPr>
              <a:t>	#print the results of round 2</a:t>
            </a:r>
          </a:p>
          <a:p>
            <a:r>
              <a:rPr lang="en-IN" sz="2000" i="1" dirty="0">
                <a:latin typeface="Calibri" pitchFamily="34" charset="0"/>
                <a:cs typeface="Calibri" pitchFamily="34" charset="0"/>
              </a:rPr>
              <a:t>	</a:t>
            </a:r>
            <a:r>
              <a:rPr lang="en-IN" sz="2000" i="1" dirty="0" err="1">
                <a:latin typeface="Calibri" pitchFamily="34" charset="0"/>
                <a:cs typeface="Calibri" pitchFamily="34" charset="0"/>
              </a:rPr>
              <a:t>printc</a:t>
            </a:r>
            <a:r>
              <a:rPr lang="en-IN" sz="2000" i="1" dirty="0">
                <a:latin typeface="Calibri" pitchFamily="34" charset="0"/>
                <a:cs typeface="Calibri" pitchFamily="34" charset="0"/>
              </a:rPr>
              <a:t>(start)</a:t>
            </a:r>
          </a:p>
          <a:p>
            <a:r>
              <a:rPr lang="en-IN" sz="2000" i="1" dirty="0">
                <a:latin typeface="Calibri" pitchFamily="34" charset="0"/>
                <a:cs typeface="Calibri" pitchFamily="34" charset="0"/>
              </a:rPr>
              <a:t>}</a:t>
            </a:r>
          </a:p>
          <a:p>
            <a:endParaRPr lang="en-US" sz="2000" i="1" dirty="0">
              <a:latin typeface="Calibri" pitchFamily="34" charset="0"/>
              <a:cs typeface="Calibri" pitchFamily="34" charset="0"/>
            </a:endParaRPr>
          </a:p>
          <a:p>
            <a:endParaRPr lang="en-US" sz="2000" i="1" dirty="0">
              <a:latin typeface="Calibri" pitchFamily="34" charset="0"/>
              <a:cs typeface="Calibri" pitchFamily="34" charset="0"/>
            </a:endParaRP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10</a:t>
            </a:r>
          </a:p>
        </p:txBody>
      </p:sp>
      <p:sp>
        <p:nvSpPr>
          <p:cNvPr id="7" name="テキスト プレースホルダー 10"/>
          <p:cNvSpPr>
            <a:spLocks noGrp="1"/>
          </p:cNvSpPr>
          <p:nvPr>
            <p:ph type="body" sz="quarter" idx="18"/>
          </p:nvPr>
        </p:nvSpPr>
        <p:spPr>
          <a:xfrm>
            <a:off x="790278" y="679004"/>
            <a:ext cx="16489832" cy="576064"/>
          </a:xfrm>
        </p:spPr>
        <p:txBody>
          <a:bodyPr/>
          <a:lstStyle/>
          <a:p>
            <a:r>
              <a:rPr lang="en-US" dirty="0">
                <a:solidFill>
                  <a:schemeClr val="bg2">
                    <a:alpha val="80000"/>
                  </a:schemeClr>
                </a:solidFill>
              </a:rPr>
              <a:t>PSEUDO CODE FOR ALGORITHM</a:t>
            </a:r>
          </a:p>
        </p:txBody>
      </p:sp>
    </p:spTree>
    <p:extLst>
      <p:ext uri="{BB962C8B-B14F-4D97-AF65-F5344CB8AC3E}">
        <p14:creationId xmlns:p14="http://schemas.microsoft.com/office/powerpoint/2010/main" val="1666070596"/>
      </p:ext>
    </p:extLst>
  </p:cSld>
  <p:clrMapOvr>
    <a:masterClrMapping/>
  </p:clrMapOvr>
  <mc:AlternateContent xmlns:mc="http://schemas.openxmlformats.org/markup-compatibility/2006" xmlns:p14="http://schemas.microsoft.com/office/powerpoint/2010/main">
    <mc:Choice Requires="p14">
      <p:transition spd="slow" p14:dur="1750" advTm="5559">
        <p:push dir="u"/>
      </p:transition>
    </mc:Choice>
    <mc:Fallback xmlns="">
      <p:transition spd="slow" advTm="5559">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387164BF-D67A-46C0-81D2-5BAF67C00C80}" type="slidenum">
              <a:rPr lang="en-US" smtClean="0"/>
              <a:pPr/>
              <a:t>12</a:t>
            </a:fld>
            <a:endParaRPr lang="en-US" dirty="0"/>
          </a:p>
        </p:txBody>
      </p:sp>
      <p:sp>
        <p:nvSpPr>
          <p:cNvPr id="6" name="テキスト プレースホルダー 5"/>
          <p:cNvSpPr>
            <a:spLocks noGrp="1"/>
          </p:cNvSpPr>
          <p:nvPr>
            <p:ph type="body" sz="quarter" idx="15"/>
          </p:nvPr>
        </p:nvSpPr>
        <p:spPr>
          <a:xfrm>
            <a:off x="718270" y="2191172"/>
            <a:ext cx="16705856" cy="7344816"/>
          </a:xfrm>
        </p:spPr>
        <p:txBody>
          <a:bodyPr/>
          <a:lstStyle/>
          <a:p>
            <a:r>
              <a:rPr lang="en-IN" sz="1800" i="1" dirty="0">
                <a:latin typeface="Calibri" pitchFamily="34" charset="0"/>
                <a:cs typeface="Calibri" pitchFamily="34" charset="0"/>
              </a:rPr>
              <a:t>void </a:t>
            </a:r>
            <a:r>
              <a:rPr lang="en-IN" sz="1800" i="1" dirty="0" err="1">
                <a:latin typeface="Calibri" pitchFamily="34" charset="0"/>
                <a:cs typeface="Calibri" pitchFamily="34" charset="0"/>
              </a:rPr>
              <a:t>take_choices</a:t>
            </a:r>
            <a:r>
              <a:rPr lang="en-IN" sz="1800" i="1" dirty="0">
                <a:latin typeface="Calibri" pitchFamily="34" charset="0"/>
                <a:cs typeface="Calibri" pitchFamily="34" charset="0"/>
              </a:rPr>
              <a:t>(</a:t>
            </a:r>
            <a:r>
              <a:rPr lang="en-IN" sz="1800" i="1" dirty="0" err="1">
                <a:latin typeface="Calibri" pitchFamily="34" charset="0"/>
                <a:cs typeface="Calibri" pitchFamily="34" charset="0"/>
              </a:rPr>
              <a:t>stulist</a:t>
            </a:r>
            <a:r>
              <a:rPr lang="en-IN" sz="1800" i="1" dirty="0">
                <a:latin typeface="Calibri" pitchFamily="34" charset="0"/>
                <a:cs typeface="Calibri" pitchFamily="34" charset="0"/>
              </a:rPr>
              <a:t> *p)</a:t>
            </a:r>
          </a:p>
          <a:p>
            <a:r>
              <a:rPr lang="en-IN" sz="1800" i="1" dirty="0">
                <a:latin typeface="Calibri" pitchFamily="34" charset="0"/>
                <a:cs typeface="Calibri" pitchFamily="34" charset="0"/>
              </a:rPr>
              <a:t>{</a:t>
            </a:r>
          </a:p>
          <a:p>
            <a:r>
              <a:rPr lang="en-IN" sz="1800" i="1" dirty="0">
                <a:latin typeface="Calibri" pitchFamily="34" charset="0"/>
                <a:cs typeface="Calibri" pitchFamily="34" charset="0"/>
              </a:rPr>
              <a:t>	k = 1,n = 1</a:t>
            </a:r>
          </a:p>
          <a:p>
            <a:r>
              <a:rPr lang="en-IN" sz="1800" i="1" dirty="0">
                <a:latin typeface="Calibri" pitchFamily="34" charset="0"/>
                <a:cs typeface="Calibri" pitchFamily="34" charset="0"/>
              </a:rPr>
              <a:t>	choice *c,*f					//c to store the start point and f to iterate</a:t>
            </a:r>
          </a:p>
          <a:p>
            <a:r>
              <a:rPr lang="en-IN" sz="1800" i="1" dirty="0">
                <a:latin typeface="Calibri" pitchFamily="34" charset="0"/>
                <a:cs typeface="Calibri" pitchFamily="34" charset="0"/>
              </a:rPr>
              <a:t>	define c to be a structure</a:t>
            </a:r>
          </a:p>
          <a:p>
            <a:r>
              <a:rPr lang="en-IN" sz="1800" i="1" dirty="0">
                <a:latin typeface="Calibri" pitchFamily="34" charset="0"/>
                <a:cs typeface="Calibri" pitchFamily="34" charset="0"/>
              </a:rPr>
              <a:t>	f = c</a:t>
            </a:r>
          </a:p>
          <a:p>
            <a:r>
              <a:rPr lang="en-IN" sz="1800" i="1" dirty="0">
                <a:latin typeface="Calibri" pitchFamily="34" charset="0"/>
                <a:cs typeface="Calibri" pitchFamily="34" charset="0"/>
              </a:rPr>
              <a:t>	take f-&gt;</a:t>
            </a:r>
            <a:r>
              <a:rPr lang="en-IN" sz="1800" i="1" dirty="0" err="1">
                <a:latin typeface="Calibri" pitchFamily="34" charset="0"/>
                <a:cs typeface="Calibri" pitchFamily="34" charset="0"/>
              </a:rPr>
              <a:t>insti</a:t>
            </a:r>
            <a:r>
              <a:rPr lang="en-IN" sz="1800" i="1" dirty="0">
                <a:latin typeface="Calibri" pitchFamily="34" charset="0"/>
                <a:cs typeface="Calibri" pitchFamily="34" charset="0"/>
              </a:rPr>
              <a:t> and f-&gt;branch as input</a:t>
            </a:r>
          </a:p>
          <a:p>
            <a:r>
              <a:rPr lang="en-IN" sz="1800" i="1" dirty="0">
                <a:latin typeface="Calibri" pitchFamily="34" charset="0"/>
                <a:cs typeface="Calibri" pitchFamily="34" charset="0"/>
              </a:rPr>
              <a:t>    	f-&gt;</a:t>
            </a:r>
            <a:r>
              <a:rPr lang="en-IN" sz="1800" i="1" dirty="0" err="1">
                <a:latin typeface="Calibri" pitchFamily="34" charset="0"/>
                <a:cs typeface="Calibri" pitchFamily="34" charset="0"/>
              </a:rPr>
              <a:t>choiceno</a:t>
            </a:r>
            <a:r>
              <a:rPr lang="en-IN" sz="1800" i="1" dirty="0">
                <a:latin typeface="Calibri" pitchFamily="34" charset="0"/>
                <a:cs typeface="Calibri" pitchFamily="34" charset="0"/>
              </a:rPr>
              <a:t> = 1</a:t>
            </a:r>
          </a:p>
          <a:p>
            <a:r>
              <a:rPr lang="en-IN" sz="1800" i="1" dirty="0">
                <a:latin typeface="Calibri" pitchFamily="34" charset="0"/>
                <a:cs typeface="Calibri" pitchFamily="34" charset="0"/>
              </a:rPr>
              <a:t>    	f-&gt;</a:t>
            </a:r>
            <a:r>
              <a:rPr lang="en-IN" sz="1800" i="1" dirty="0" err="1">
                <a:latin typeface="Calibri" pitchFamily="34" charset="0"/>
                <a:cs typeface="Calibri" pitchFamily="34" charset="0"/>
              </a:rPr>
              <a:t>nextchoice</a:t>
            </a:r>
            <a:r>
              <a:rPr lang="en-IN" sz="1800" i="1" dirty="0">
                <a:latin typeface="Calibri" pitchFamily="34" charset="0"/>
                <a:cs typeface="Calibri" pitchFamily="34" charset="0"/>
              </a:rPr>
              <a:t> = NULL</a:t>
            </a:r>
          </a:p>
          <a:p>
            <a:r>
              <a:rPr lang="en-IN" sz="1800" i="1" dirty="0">
                <a:latin typeface="Calibri" pitchFamily="34" charset="0"/>
                <a:cs typeface="Calibri" pitchFamily="34" charset="0"/>
              </a:rPr>
              <a:t>	n++</a:t>
            </a:r>
          </a:p>
          <a:p>
            <a:r>
              <a:rPr lang="en-IN" sz="1800" i="1" dirty="0">
                <a:latin typeface="Calibri" pitchFamily="34" charset="0"/>
                <a:cs typeface="Calibri" pitchFamily="34" charset="0"/>
              </a:rPr>
              <a:t>	take input k					//if user </a:t>
            </a:r>
            <a:r>
              <a:rPr lang="en-IN" sz="1800" i="1" dirty="0" err="1">
                <a:latin typeface="Calibri" pitchFamily="34" charset="0"/>
                <a:cs typeface="Calibri" pitchFamily="34" charset="0"/>
              </a:rPr>
              <a:t>doesnt</a:t>
            </a:r>
            <a:r>
              <a:rPr lang="en-IN" sz="1800" i="1" dirty="0">
                <a:latin typeface="Calibri" pitchFamily="34" charset="0"/>
                <a:cs typeface="Calibri" pitchFamily="34" charset="0"/>
              </a:rPr>
              <a:t> want to give another choice than 0 else 1</a:t>
            </a:r>
          </a:p>
          <a:p>
            <a:r>
              <a:rPr lang="en-IN" sz="1800" i="1" dirty="0">
                <a:latin typeface="Calibri" pitchFamily="34" charset="0"/>
                <a:cs typeface="Calibri" pitchFamily="34" charset="0"/>
              </a:rPr>
              <a:t>	while(k)</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create f-&gt;</a:t>
            </a:r>
            <a:r>
              <a:rPr lang="en-IN" sz="1800" i="1" dirty="0" err="1">
                <a:latin typeface="Calibri" pitchFamily="34" charset="0"/>
                <a:cs typeface="Calibri" pitchFamily="34" charset="0"/>
              </a:rPr>
              <a:t>nextchoice</a:t>
            </a:r>
            <a:endParaRPr lang="en-IN" sz="1800" i="1" dirty="0">
              <a:latin typeface="Calibri" pitchFamily="34" charset="0"/>
              <a:cs typeface="Calibri" pitchFamily="34" charset="0"/>
            </a:endParaRPr>
          </a:p>
          <a:p>
            <a:r>
              <a:rPr lang="en-IN" sz="1800" i="1" dirty="0">
                <a:latin typeface="Calibri" pitchFamily="34" charset="0"/>
                <a:cs typeface="Calibri" pitchFamily="34" charset="0"/>
              </a:rPr>
              <a:t>		f = f-&gt;</a:t>
            </a:r>
            <a:r>
              <a:rPr lang="en-IN" sz="1800" i="1" dirty="0" err="1">
                <a:latin typeface="Calibri" pitchFamily="34" charset="0"/>
                <a:cs typeface="Calibri" pitchFamily="34" charset="0"/>
              </a:rPr>
              <a:t>nextchoice</a:t>
            </a:r>
            <a:endParaRPr lang="en-IN" sz="1800" i="1" dirty="0">
              <a:latin typeface="Calibri" pitchFamily="34" charset="0"/>
              <a:cs typeface="Calibri" pitchFamily="34" charset="0"/>
            </a:endParaRPr>
          </a:p>
          <a:p>
            <a:r>
              <a:rPr lang="en-IN" sz="1800" i="1" dirty="0">
                <a:latin typeface="Calibri" pitchFamily="34" charset="0"/>
                <a:cs typeface="Calibri" pitchFamily="34" charset="0"/>
              </a:rPr>
              <a:t>		f-&gt;</a:t>
            </a:r>
            <a:r>
              <a:rPr lang="en-IN" sz="1800" i="1" dirty="0" err="1">
                <a:latin typeface="Calibri" pitchFamily="34" charset="0"/>
                <a:cs typeface="Calibri" pitchFamily="34" charset="0"/>
              </a:rPr>
              <a:t>choiceno</a:t>
            </a:r>
            <a:r>
              <a:rPr lang="en-IN" sz="1800" i="1" dirty="0">
                <a:latin typeface="Calibri" pitchFamily="34" charset="0"/>
                <a:cs typeface="Calibri" pitchFamily="34" charset="0"/>
              </a:rPr>
              <a:t> = n</a:t>
            </a:r>
          </a:p>
          <a:p>
            <a:r>
              <a:rPr lang="en-IN" sz="1800" i="1" dirty="0">
                <a:latin typeface="Calibri" pitchFamily="34" charset="0"/>
                <a:cs typeface="Calibri" pitchFamily="34" charset="0"/>
              </a:rPr>
              <a:t>		take f-&gt;</a:t>
            </a:r>
            <a:r>
              <a:rPr lang="en-IN" sz="1800" i="1" dirty="0" err="1">
                <a:latin typeface="Calibri" pitchFamily="34" charset="0"/>
                <a:cs typeface="Calibri" pitchFamily="34" charset="0"/>
              </a:rPr>
              <a:t>insti</a:t>
            </a:r>
            <a:r>
              <a:rPr lang="en-IN" sz="1800" i="1" dirty="0">
                <a:latin typeface="Calibri" pitchFamily="34" charset="0"/>
                <a:cs typeface="Calibri" pitchFamily="34" charset="0"/>
              </a:rPr>
              <a:t> and f-&gt;branch as input</a:t>
            </a:r>
          </a:p>
          <a:p>
            <a:r>
              <a:rPr lang="en-IN" sz="1800" i="1" dirty="0">
                <a:latin typeface="Calibri" pitchFamily="34" charset="0"/>
                <a:cs typeface="Calibri" pitchFamily="34" charset="0"/>
              </a:rPr>
              <a:t>		take input k				//if user </a:t>
            </a:r>
            <a:r>
              <a:rPr lang="en-IN" sz="1800" i="1" dirty="0" err="1">
                <a:latin typeface="Calibri" pitchFamily="34" charset="0"/>
                <a:cs typeface="Calibri" pitchFamily="34" charset="0"/>
              </a:rPr>
              <a:t>doesnt</a:t>
            </a:r>
            <a:r>
              <a:rPr lang="en-IN" sz="1800" i="1" dirty="0">
                <a:latin typeface="Calibri" pitchFamily="34" charset="0"/>
                <a:cs typeface="Calibri" pitchFamily="34" charset="0"/>
              </a:rPr>
              <a:t> want to give another choice than 0 else 1</a:t>
            </a:r>
          </a:p>
          <a:p>
            <a:r>
              <a:rPr lang="en-IN" sz="1800" i="1" dirty="0">
                <a:latin typeface="Calibri" pitchFamily="34" charset="0"/>
                <a:cs typeface="Calibri" pitchFamily="34" charset="0"/>
              </a:rPr>
              <a:t>		n++</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p-&gt;c = c</a:t>
            </a:r>
          </a:p>
          <a:p>
            <a:r>
              <a:rPr lang="en-IN" sz="1800" i="1" dirty="0">
                <a:latin typeface="Calibri" pitchFamily="34" charset="0"/>
                <a:cs typeface="Calibri" pitchFamily="34" charset="0"/>
              </a:rPr>
              <a:t>}</a:t>
            </a:r>
          </a:p>
          <a:p>
            <a:endParaRPr lang="en-US" sz="1800" i="1" dirty="0">
              <a:latin typeface="Calibri" pitchFamily="34" charset="0"/>
              <a:cs typeface="Calibri" pitchFamily="34" charset="0"/>
            </a:endParaRP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11</a:t>
            </a:r>
          </a:p>
        </p:txBody>
      </p:sp>
      <p:sp>
        <p:nvSpPr>
          <p:cNvPr id="7" name="テキスト プレースホルダー 10"/>
          <p:cNvSpPr>
            <a:spLocks noGrp="1"/>
          </p:cNvSpPr>
          <p:nvPr>
            <p:ph type="body" sz="quarter" idx="18"/>
          </p:nvPr>
        </p:nvSpPr>
        <p:spPr>
          <a:xfrm>
            <a:off x="790278" y="679004"/>
            <a:ext cx="16489832" cy="576064"/>
          </a:xfrm>
        </p:spPr>
        <p:txBody>
          <a:bodyPr/>
          <a:lstStyle/>
          <a:p>
            <a:r>
              <a:rPr lang="en-US" dirty="0">
                <a:solidFill>
                  <a:schemeClr val="bg2">
                    <a:alpha val="80000"/>
                  </a:schemeClr>
                </a:solidFill>
              </a:rPr>
              <a:t>PSEUDO CODE FOR ALGORITHM</a:t>
            </a:r>
          </a:p>
        </p:txBody>
      </p:sp>
    </p:spTree>
    <p:extLst>
      <p:ext uri="{BB962C8B-B14F-4D97-AF65-F5344CB8AC3E}">
        <p14:creationId xmlns:p14="http://schemas.microsoft.com/office/powerpoint/2010/main" val="2044201380"/>
      </p:ext>
    </p:extLst>
  </p:cSld>
  <p:clrMapOvr>
    <a:masterClrMapping/>
  </p:clrMapOvr>
  <mc:AlternateContent xmlns:mc="http://schemas.openxmlformats.org/markup-compatibility/2006" xmlns:p14="http://schemas.microsoft.com/office/powerpoint/2010/main">
    <mc:Choice Requires="p14">
      <p:transition spd="slow" p14:dur="1750" advTm="5559">
        <p:push dir="u"/>
      </p:transition>
    </mc:Choice>
    <mc:Fallback xmlns="">
      <p:transition spd="slow" advTm="5559">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387164BF-D67A-46C0-81D2-5BAF67C00C80}" type="slidenum">
              <a:rPr lang="en-US" smtClean="0"/>
              <a:pPr/>
              <a:t>13</a:t>
            </a:fld>
            <a:endParaRPr lang="en-US" dirty="0"/>
          </a:p>
        </p:txBody>
      </p:sp>
      <p:sp>
        <p:nvSpPr>
          <p:cNvPr id="6" name="テキスト プレースホルダー 5"/>
          <p:cNvSpPr>
            <a:spLocks noGrp="1"/>
          </p:cNvSpPr>
          <p:nvPr>
            <p:ph type="body" sz="quarter" idx="15"/>
          </p:nvPr>
        </p:nvSpPr>
        <p:spPr>
          <a:xfrm>
            <a:off x="718270" y="2191172"/>
            <a:ext cx="16705856" cy="7344816"/>
          </a:xfrm>
        </p:spPr>
        <p:txBody>
          <a:bodyPr/>
          <a:lstStyle/>
          <a:p>
            <a:r>
              <a:rPr lang="en-IN" sz="1800" i="1" dirty="0">
                <a:latin typeface="Calibri" pitchFamily="34" charset="0"/>
                <a:cs typeface="Calibri" pitchFamily="34" charset="0"/>
              </a:rPr>
              <a:t>double array Round1(</a:t>
            </a:r>
            <a:r>
              <a:rPr lang="en-IN" sz="1800" i="1" dirty="0" err="1">
                <a:latin typeface="Calibri" pitchFamily="34" charset="0"/>
                <a:cs typeface="Calibri" pitchFamily="34" charset="0"/>
              </a:rPr>
              <a:t>stulist</a:t>
            </a:r>
            <a:r>
              <a:rPr lang="en-IN" sz="1800" i="1" dirty="0">
                <a:latin typeface="Calibri" pitchFamily="34" charset="0"/>
                <a:cs typeface="Calibri" pitchFamily="34" charset="0"/>
              </a:rPr>
              <a:t> *</a:t>
            </a:r>
            <a:r>
              <a:rPr lang="en-IN" sz="1800" i="1" dirty="0" err="1">
                <a:latin typeface="Calibri" pitchFamily="34" charset="0"/>
                <a:cs typeface="Calibri" pitchFamily="34" charset="0"/>
              </a:rPr>
              <a:t>start,int</a:t>
            </a:r>
            <a:r>
              <a:rPr lang="en-IN" sz="1800" i="1" dirty="0">
                <a:latin typeface="Calibri" pitchFamily="34" charset="0"/>
                <a:cs typeface="Calibri" pitchFamily="34" charset="0"/>
              </a:rPr>
              <a:t> </a:t>
            </a:r>
            <a:r>
              <a:rPr lang="en-IN" sz="1800" i="1" dirty="0" err="1">
                <a:latin typeface="Calibri" pitchFamily="34" charset="0"/>
                <a:cs typeface="Calibri" pitchFamily="34" charset="0"/>
              </a:rPr>
              <a:t>instis,int</a:t>
            </a:r>
            <a:r>
              <a:rPr lang="en-IN" sz="1800" i="1" dirty="0">
                <a:latin typeface="Calibri" pitchFamily="34" charset="0"/>
                <a:cs typeface="Calibri" pitchFamily="34" charset="0"/>
              </a:rPr>
              <a:t> </a:t>
            </a:r>
            <a:r>
              <a:rPr lang="en-IN" sz="1800" i="1" dirty="0" err="1">
                <a:latin typeface="Calibri" pitchFamily="34" charset="0"/>
                <a:cs typeface="Calibri" pitchFamily="34" charset="0"/>
              </a:rPr>
              <a:t>brans,int</a:t>
            </a:r>
            <a:r>
              <a:rPr lang="en-IN" sz="1800" i="1" dirty="0">
                <a:latin typeface="Calibri" pitchFamily="34" charset="0"/>
                <a:cs typeface="Calibri" pitchFamily="34" charset="0"/>
              </a:rPr>
              <a:t> </a:t>
            </a:r>
            <a:r>
              <a:rPr lang="en-IN" sz="1800" i="1" dirty="0" err="1">
                <a:latin typeface="Calibri" pitchFamily="34" charset="0"/>
                <a:cs typeface="Calibri" pitchFamily="34" charset="0"/>
              </a:rPr>
              <a:t>maxstu</a:t>
            </a:r>
            <a:r>
              <a:rPr lang="en-IN" sz="1800" i="1" dirty="0">
                <a:latin typeface="Calibri" pitchFamily="34" charset="0"/>
                <a:cs typeface="Calibri" pitchFamily="34" charset="0"/>
              </a:rPr>
              <a:t>)</a:t>
            </a:r>
          </a:p>
          <a:p>
            <a:r>
              <a:rPr lang="en-IN" sz="1800" i="1" dirty="0">
                <a:latin typeface="Calibri" pitchFamily="34" charset="0"/>
                <a:cs typeface="Calibri" pitchFamily="34" charset="0"/>
              </a:rPr>
              <a:t>{</a:t>
            </a:r>
          </a:p>
          <a:p>
            <a:r>
              <a:rPr lang="en-IN" sz="1800" i="1" dirty="0">
                <a:latin typeface="Calibri" pitchFamily="34" charset="0"/>
                <a:cs typeface="Calibri" pitchFamily="34" charset="0"/>
              </a:rPr>
              <a:t>	define matrix mat of length </a:t>
            </a:r>
            <a:r>
              <a:rPr lang="en-IN" sz="1800" i="1" dirty="0" err="1">
                <a:latin typeface="Calibri" pitchFamily="34" charset="0"/>
                <a:cs typeface="Calibri" pitchFamily="34" charset="0"/>
              </a:rPr>
              <a:t>instis</a:t>
            </a:r>
            <a:r>
              <a:rPr lang="en-IN" sz="1800" i="1" dirty="0">
                <a:latin typeface="Calibri" pitchFamily="34" charset="0"/>
                <a:cs typeface="Calibri" pitchFamily="34" charset="0"/>
              </a:rPr>
              <a:t> * brans</a:t>
            </a:r>
          </a:p>
          <a:p>
            <a:r>
              <a:rPr lang="en-IN" sz="1800" i="1" dirty="0">
                <a:latin typeface="Calibri" pitchFamily="34" charset="0"/>
                <a:cs typeface="Calibri" pitchFamily="34" charset="0"/>
              </a:rPr>
              <a:t>	initialize each element to be </a:t>
            </a:r>
            <a:r>
              <a:rPr lang="en-IN" sz="1800" i="1" dirty="0" err="1">
                <a:latin typeface="Calibri" pitchFamily="34" charset="0"/>
                <a:cs typeface="Calibri" pitchFamily="34" charset="0"/>
              </a:rPr>
              <a:t>maxstu</a:t>
            </a:r>
            <a:r>
              <a:rPr lang="en-IN" sz="1800" i="1" dirty="0">
                <a:latin typeface="Calibri" pitchFamily="34" charset="0"/>
                <a:cs typeface="Calibri" pitchFamily="34" charset="0"/>
              </a:rPr>
              <a:t>		//each element signifies the max no. of students which can enter at the moment</a:t>
            </a:r>
          </a:p>
          <a:p>
            <a:endParaRPr lang="en-IN" sz="1800" i="1" dirty="0">
              <a:latin typeface="Calibri" pitchFamily="34" charset="0"/>
              <a:cs typeface="Calibri" pitchFamily="34" charset="0"/>
            </a:endParaRPr>
          </a:p>
          <a:p>
            <a:r>
              <a:rPr lang="en-IN" sz="1800" i="1" dirty="0">
                <a:latin typeface="Calibri" pitchFamily="34" charset="0"/>
                <a:cs typeface="Calibri" pitchFamily="34" charset="0"/>
              </a:rPr>
              <a:t>	for(start != NULL)</a:t>
            </a:r>
          </a:p>
          <a:p>
            <a:r>
              <a:rPr lang="en-IN" sz="1800" i="1" dirty="0">
                <a:latin typeface="Calibri" pitchFamily="34" charset="0"/>
                <a:cs typeface="Calibri" pitchFamily="34" charset="0"/>
              </a:rPr>
              <a:t>		start-&gt;</a:t>
            </a:r>
            <a:r>
              <a:rPr lang="en-IN" sz="1800" i="1" dirty="0" err="1">
                <a:latin typeface="Calibri" pitchFamily="34" charset="0"/>
                <a:cs typeface="Calibri" pitchFamily="34" charset="0"/>
              </a:rPr>
              <a:t>insti</a:t>
            </a:r>
            <a:r>
              <a:rPr lang="en-IN" sz="1800" i="1" dirty="0">
                <a:latin typeface="Calibri" pitchFamily="34" charset="0"/>
                <a:cs typeface="Calibri" pitchFamily="34" charset="0"/>
              </a:rPr>
              <a:t> = -1;</a:t>
            </a:r>
          </a:p>
          <a:p>
            <a:r>
              <a:rPr lang="en-IN" sz="1800" i="1" dirty="0">
                <a:latin typeface="Calibri" pitchFamily="34" charset="0"/>
                <a:cs typeface="Calibri" pitchFamily="34" charset="0"/>
              </a:rPr>
              <a:t>        	start-&gt;bran = -1;</a:t>
            </a:r>
          </a:p>
          <a:p>
            <a:r>
              <a:rPr lang="en-IN" sz="1800" i="1" dirty="0">
                <a:latin typeface="Calibri" pitchFamily="34" charset="0"/>
                <a:cs typeface="Calibri" pitchFamily="34" charset="0"/>
              </a:rPr>
              <a:t>        	start-&gt;</a:t>
            </a:r>
            <a:r>
              <a:rPr lang="en-IN" sz="1800" i="1" dirty="0" err="1">
                <a:latin typeface="Calibri" pitchFamily="34" charset="0"/>
                <a:cs typeface="Calibri" pitchFamily="34" charset="0"/>
              </a:rPr>
              <a:t>choiceno</a:t>
            </a:r>
            <a:r>
              <a:rPr lang="en-IN" sz="1800" i="1" dirty="0">
                <a:latin typeface="Calibri" pitchFamily="34" charset="0"/>
                <a:cs typeface="Calibri" pitchFamily="34" charset="0"/>
              </a:rPr>
              <a:t> = -1;</a:t>
            </a:r>
          </a:p>
          <a:p>
            <a:r>
              <a:rPr lang="en-IN" sz="1800" i="1" dirty="0">
                <a:latin typeface="Calibri" pitchFamily="34" charset="0"/>
                <a:cs typeface="Calibri" pitchFamily="34" charset="0"/>
              </a:rPr>
              <a:t>        	choice *c = start-&gt;c;</a:t>
            </a:r>
          </a:p>
          <a:p>
            <a:r>
              <a:rPr lang="en-IN" sz="1800" i="1" dirty="0">
                <a:latin typeface="Calibri" pitchFamily="34" charset="0"/>
                <a:cs typeface="Calibri" pitchFamily="34" charset="0"/>
              </a:rPr>
              <a:t>		while(c != NULL)</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if(there is a place in the choice left)</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allot the choice</a:t>
            </a:r>
          </a:p>
          <a:p>
            <a:r>
              <a:rPr lang="en-IN" sz="1800" i="1" dirty="0">
                <a:latin typeface="Calibri" pitchFamily="34" charset="0"/>
                <a:cs typeface="Calibri" pitchFamily="34" charset="0"/>
              </a:rPr>
              <a:t>				decrease the capacity of choice in mat by 1</a:t>
            </a:r>
          </a:p>
          <a:p>
            <a:r>
              <a:rPr lang="en-IN" sz="1800" i="1" dirty="0">
                <a:latin typeface="Calibri" pitchFamily="34" charset="0"/>
                <a:cs typeface="Calibri" pitchFamily="34" charset="0"/>
              </a:rPr>
              <a:t>				break</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move to next choice</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start = start-&gt;</a:t>
            </a:r>
            <a:r>
              <a:rPr lang="en-IN" sz="1800" i="1" dirty="0" err="1">
                <a:latin typeface="Calibri" pitchFamily="34" charset="0"/>
                <a:cs typeface="Calibri" pitchFamily="34" charset="0"/>
              </a:rPr>
              <a:t>nextstu</a:t>
            </a:r>
            <a:endParaRPr lang="en-IN" sz="1800" i="1" dirty="0">
              <a:latin typeface="Calibri" pitchFamily="34" charset="0"/>
              <a:cs typeface="Calibri" pitchFamily="34" charset="0"/>
            </a:endParaRPr>
          </a:p>
          <a:p>
            <a:r>
              <a:rPr lang="en-IN" sz="1800" i="1" dirty="0">
                <a:latin typeface="Calibri" pitchFamily="34" charset="0"/>
                <a:cs typeface="Calibri" pitchFamily="34" charset="0"/>
              </a:rPr>
              <a:t>	return mat</a:t>
            </a:r>
          </a:p>
          <a:p>
            <a:r>
              <a:rPr lang="en-IN" sz="1800" i="1" dirty="0">
                <a:latin typeface="Calibri" pitchFamily="34" charset="0"/>
                <a:cs typeface="Calibri" pitchFamily="34" charset="0"/>
              </a:rPr>
              <a:t>}</a:t>
            </a:r>
            <a:endParaRPr lang="en-US" sz="1800" i="1" dirty="0">
              <a:latin typeface="Calibri" pitchFamily="34" charset="0"/>
              <a:cs typeface="Calibri" pitchFamily="34" charset="0"/>
            </a:endParaRP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:12 </a:t>
            </a:r>
          </a:p>
        </p:txBody>
      </p:sp>
      <p:sp>
        <p:nvSpPr>
          <p:cNvPr id="7" name="テキスト プレースホルダー 10"/>
          <p:cNvSpPr>
            <a:spLocks noGrp="1"/>
          </p:cNvSpPr>
          <p:nvPr>
            <p:ph type="body" sz="quarter" idx="18"/>
          </p:nvPr>
        </p:nvSpPr>
        <p:spPr>
          <a:xfrm>
            <a:off x="790278" y="679004"/>
            <a:ext cx="16489832" cy="576064"/>
          </a:xfrm>
        </p:spPr>
        <p:txBody>
          <a:bodyPr/>
          <a:lstStyle/>
          <a:p>
            <a:r>
              <a:rPr lang="en-US" dirty="0">
                <a:solidFill>
                  <a:schemeClr val="bg2">
                    <a:alpha val="80000"/>
                  </a:schemeClr>
                </a:solidFill>
              </a:rPr>
              <a:t>PSEUDO CODE FOR ALGORITHM</a:t>
            </a:r>
          </a:p>
        </p:txBody>
      </p:sp>
    </p:spTree>
    <p:extLst>
      <p:ext uri="{BB962C8B-B14F-4D97-AF65-F5344CB8AC3E}">
        <p14:creationId xmlns:p14="http://schemas.microsoft.com/office/powerpoint/2010/main" val="2686137722"/>
      </p:ext>
    </p:extLst>
  </p:cSld>
  <p:clrMapOvr>
    <a:masterClrMapping/>
  </p:clrMapOvr>
  <mc:AlternateContent xmlns:mc="http://schemas.openxmlformats.org/markup-compatibility/2006" xmlns:p14="http://schemas.microsoft.com/office/powerpoint/2010/main">
    <mc:Choice Requires="p14">
      <p:transition spd="slow" p14:dur="1750" advTm="5559">
        <p:push dir="u"/>
      </p:transition>
    </mc:Choice>
    <mc:Fallback xmlns="">
      <p:transition spd="slow" advTm="5559">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387164BF-D67A-46C0-81D2-5BAF67C00C80}" type="slidenum">
              <a:rPr lang="en-US" smtClean="0"/>
              <a:pPr/>
              <a:t>14</a:t>
            </a:fld>
            <a:endParaRPr lang="en-US" dirty="0"/>
          </a:p>
        </p:txBody>
      </p:sp>
      <p:sp>
        <p:nvSpPr>
          <p:cNvPr id="6" name="テキスト プレースホルダー 5"/>
          <p:cNvSpPr>
            <a:spLocks noGrp="1"/>
          </p:cNvSpPr>
          <p:nvPr>
            <p:ph type="body" sz="quarter" idx="15"/>
          </p:nvPr>
        </p:nvSpPr>
        <p:spPr>
          <a:xfrm>
            <a:off x="718270" y="2191172"/>
            <a:ext cx="16705856" cy="7344816"/>
          </a:xfrm>
        </p:spPr>
        <p:txBody>
          <a:bodyPr/>
          <a:lstStyle/>
          <a:p>
            <a:r>
              <a:rPr lang="en-IN" sz="1800" i="1" dirty="0">
                <a:latin typeface="Calibri" pitchFamily="34" charset="0"/>
                <a:cs typeface="Calibri" pitchFamily="34" charset="0"/>
              </a:rPr>
              <a:t>void Round2(</a:t>
            </a:r>
            <a:r>
              <a:rPr lang="en-IN" sz="1800" i="1" dirty="0" err="1">
                <a:latin typeface="Calibri" pitchFamily="34" charset="0"/>
                <a:cs typeface="Calibri" pitchFamily="34" charset="0"/>
              </a:rPr>
              <a:t>stulist</a:t>
            </a:r>
            <a:r>
              <a:rPr lang="en-IN" sz="1800" i="1" dirty="0">
                <a:latin typeface="Calibri" pitchFamily="34" charset="0"/>
                <a:cs typeface="Calibri" pitchFamily="34" charset="0"/>
              </a:rPr>
              <a:t> *start, </a:t>
            </a:r>
            <a:r>
              <a:rPr lang="en-IN" sz="1800" i="1" dirty="0" err="1">
                <a:latin typeface="Calibri" pitchFamily="34" charset="0"/>
                <a:cs typeface="Calibri" pitchFamily="34" charset="0"/>
              </a:rPr>
              <a:t>int</a:t>
            </a:r>
            <a:r>
              <a:rPr lang="en-IN" sz="1800" i="1" dirty="0">
                <a:latin typeface="Calibri" pitchFamily="34" charset="0"/>
                <a:cs typeface="Calibri" pitchFamily="34" charset="0"/>
              </a:rPr>
              <a:t> **mat)</a:t>
            </a:r>
          </a:p>
          <a:p>
            <a:r>
              <a:rPr lang="en-IN" sz="1800" i="1" dirty="0">
                <a:latin typeface="Calibri" pitchFamily="34" charset="0"/>
                <a:cs typeface="Calibri" pitchFamily="34" charset="0"/>
              </a:rPr>
              <a:t>{</a:t>
            </a:r>
          </a:p>
          <a:p>
            <a:r>
              <a:rPr lang="en-IN" sz="1800" i="1" dirty="0">
                <a:latin typeface="Calibri" pitchFamily="34" charset="0"/>
                <a:cs typeface="Calibri" pitchFamily="34" charset="0"/>
              </a:rPr>
              <a:t>	while(start != NULL)</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take status of student as input</a:t>
            </a:r>
          </a:p>
          <a:p>
            <a:r>
              <a:rPr lang="en-IN" sz="1800" i="1" dirty="0">
                <a:latin typeface="Calibri" pitchFamily="34" charset="0"/>
                <a:cs typeface="Calibri" pitchFamily="34" charset="0"/>
              </a:rPr>
              <a:t>		check if the status is not slide or freeze given no choice is allotted to the student, if so take another status as input</a:t>
            </a:r>
          </a:p>
          <a:p>
            <a:r>
              <a:rPr lang="en-IN" sz="1800" i="1" dirty="0">
                <a:latin typeface="Calibri" pitchFamily="34" charset="0"/>
                <a:cs typeface="Calibri" pitchFamily="34" charset="0"/>
              </a:rPr>
              <a:t>		if(start-&gt;status = withdraw)</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if(start-&gt;</a:t>
            </a:r>
            <a:r>
              <a:rPr lang="en-IN" sz="1800" i="1" dirty="0" err="1">
                <a:latin typeface="Calibri" pitchFamily="34" charset="0"/>
                <a:cs typeface="Calibri" pitchFamily="34" charset="0"/>
              </a:rPr>
              <a:t>insti</a:t>
            </a:r>
            <a:r>
              <a:rPr lang="en-IN" sz="1800" i="1" dirty="0">
                <a:latin typeface="Calibri" pitchFamily="34" charset="0"/>
                <a:cs typeface="Calibri" pitchFamily="34" charset="0"/>
              </a:rPr>
              <a:t> != -1)</a:t>
            </a:r>
          </a:p>
          <a:p>
            <a:r>
              <a:rPr lang="en-IN" sz="1800" i="1" dirty="0">
                <a:latin typeface="Calibri" pitchFamily="34" charset="0"/>
                <a:cs typeface="Calibri" pitchFamily="34" charset="0"/>
              </a:rPr>
              <a:t>	                	mat[start-&gt;</a:t>
            </a:r>
            <a:r>
              <a:rPr lang="en-IN" sz="1800" i="1" dirty="0" err="1">
                <a:latin typeface="Calibri" pitchFamily="34" charset="0"/>
                <a:cs typeface="Calibri" pitchFamily="34" charset="0"/>
              </a:rPr>
              <a:t>insti</a:t>
            </a:r>
            <a:r>
              <a:rPr lang="en-IN" sz="1800" i="1" dirty="0">
                <a:latin typeface="Calibri" pitchFamily="34" charset="0"/>
                <a:cs typeface="Calibri" pitchFamily="34" charset="0"/>
              </a:rPr>
              <a:t>][start-&gt;bran]++;</a:t>
            </a:r>
          </a:p>
          <a:p>
            <a:r>
              <a:rPr lang="en-IN" sz="1800" i="1" dirty="0">
                <a:latin typeface="Calibri" pitchFamily="34" charset="0"/>
                <a:cs typeface="Calibri" pitchFamily="34" charset="0"/>
              </a:rPr>
              <a:t>            		start = start-&gt;</a:t>
            </a:r>
            <a:r>
              <a:rPr lang="en-IN" sz="1800" i="1" dirty="0" err="1">
                <a:latin typeface="Calibri" pitchFamily="34" charset="0"/>
                <a:cs typeface="Calibri" pitchFamily="34" charset="0"/>
              </a:rPr>
              <a:t>nextstu</a:t>
            </a:r>
            <a:r>
              <a:rPr lang="en-IN" sz="1800" i="1" dirty="0">
                <a:latin typeface="Calibri" pitchFamily="34" charset="0"/>
                <a:cs typeface="Calibri" pitchFamily="34" charset="0"/>
              </a:rPr>
              <a:t>;</a:t>
            </a:r>
          </a:p>
          <a:p>
            <a:r>
              <a:rPr lang="en-IN" sz="1800" i="1" dirty="0">
                <a:latin typeface="Calibri" pitchFamily="34" charset="0"/>
                <a:cs typeface="Calibri" pitchFamily="34" charset="0"/>
              </a:rPr>
              <a:t>			continue</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if(start-&gt;status = float)</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follow same process as roundd1, if a diff choice is </a:t>
            </a:r>
            <a:r>
              <a:rPr lang="en-IN" sz="1800" i="1" dirty="0" err="1">
                <a:latin typeface="Calibri" pitchFamily="34" charset="0"/>
                <a:cs typeface="Calibri" pitchFamily="34" charset="0"/>
              </a:rPr>
              <a:t>alloted</a:t>
            </a:r>
            <a:r>
              <a:rPr lang="en-IN" sz="1800" i="1" dirty="0">
                <a:latin typeface="Calibri" pitchFamily="34" charset="0"/>
                <a:cs typeface="Calibri" pitchFamily="34" charset="0"/>
              </a:rPr>
              <a:t> increase the capacity of previous choice by 1 and decrease the 				capacity of new choice by 1 in mat</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start = start-&gt;</a:t>
            </a:r>
            <a:r>
              <a:rPr lang="en-IN" sz="1800" i="1" dirty="0" err="1">
                <a:latin typeface="Calibri" pitchFamily="34" charset="0"/>
                <a:cs typeface="Calibri" pitchFamily="34" charset="0"/>
              </a:rPr>
              <a:t>nextstu</a:t>
            </a:r>
            <a:r>
              <a:rPr lang="en-IN" sz="1800" i="1" dirty="0">
                <a:latin typeface="Calibri" pitchFamily="34" charset="0"/>
                <a:cs typeface="Calibri" pitchFamily="34" charset="0"/>
              </a:rPr>
              <a:t>;</a:t>
            </a:r>
          </a:p>
          <a:p>
            <a:r>
              <a:rPr lang="en-IN" sz="1800" i="1" dirty="0">
                <a:latin typeface="Calibri" pitchFamily="34" charset="0"/>
                <a:cs typeface="Calibri" pitchFamily="34" charset="0"/>
              </a:rPr>
              <a:t>			continue  </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a:t>
            </a:r>
            <a:endParaRPr lang="en-US" sz="1800" i="1" dirty="0">
              <a:latin typeface="Calibri" pitchFamily="34" charset="0"/>
              <a:cs typeface="Calibri" pitchFamily="34" charset="0"/>
            </a:endParaRP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13</a:t>
            </a:r>
          </a:p>
        </p:txBody>
      </p:sp>
      <p:sp>
        <p:nvSpPr>
          <p:cNvPr id="7" name="テキスト プレースホルダー 10"/>
          <p:cNvSpPr>
            <a:spLocks noGrp="1"/>
          </p:cNvSpPr>
          <p:nvPr>
            <p:ph type="body" sz="quarter" idx="18"/>
          </p:nvPr>
        </p:nvSpPr>
        <p:spPr>
          <a:xfrm>
            <a:off x="790278" y="679004"/>
            <a:ext cx="16489832" cy="576064"/>
          </a:xfrm>
        </p:spPr>
        <p:txBody>
          <a:bodyPr/>
          <a:lstStyle/>
          <a:p>
            <a:r>
              <a:rPr lang="en-US" dirty="0">
                <a:solidFill>
                  <a:schemeClr val="bg2">
                    <a:alpha val="80000"/>
                  </a:schemeClr>
                </a:solidFill>
              </a:rPr>
              <a:t>PSEUDO CODE FOR ALGORITHM</a:t>
            </a:r>
          </a:p>
        </p:txBody>
      </p:sp>
    </p:spTree>
    <p:extLst>
      <p:ext uri="{BB962C8B-B14F-4D97-AF65-F5344CB8AC3E}">
        <p14:creationId xmlns:p14="http://schemas.microsoft.com/office/powerpoint/2010/main" val="14942741"/>
      </p:ext>
    </p:extLst>
  </p:cSld>
  <p:clrMapOvr>
    <a:masterClrMapping/>
  </p:clrMapOvr>
  <mc:AlternateContent xmlns:mc="http://schemas.openxmlformats.org/markup-compatibility/2006" xmlns:p14="http://schemas.microsoft.com/office/powerpoint/2010/main">
    <mc:Choice Requires="p14">
      <p:transition spd="slow" p14:dur="1750" advTm="5559">
        <p:push dir="u"/>
      </p:transition>
    </mc:Choice>
    <mc:Fallback xmlns="">
      <p:transition spd="slow" advTm="5559">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387164BF-D67A-46C0-81D2-5BAF67C00C80}" type="slidenum">
              <a:rPr lang="en-US" smtClean="0"/>
              <a:pPr/>
              <a:t>15</a:t>
            </a:fld>
            <a:endParaRPr lang="en-US" dirty="0"/>
          </a:p>
        </p:txBody>
      </p:sp>
      <p:sp>
        <p:nvSpPr>
          <p:cNvPr id="6" name="テキスト プレースホルダー 5"/>
          <p:cNvSpPr>
            <a:spLocks noGrp="1"/>
          </p:cNvSpPr>
          <p:nvPr>
            <p:ph type="body" sz="quarter" idx="15"/>
          </p:nvPr>
        </p:nvSpPr>
        <p:spPr>
          <a:xfrm>
            <a:off x="718270" y="2191172"/>
            <a:ext cx="16705856" cy="7344816"/>
          </a:xfrm>
        </p:spPr>
        <p:txBody>
          <a:bodyPr/>
          <a:lstStyle/>
          <a:p>
            <a:r>
              <a:rPr lang="en-IN" sz="1800" i="1" dirty="0">
                <a:latin typeface="Calibri" pitchFamily="34" charset="0"/>
                <a:cs typeface="Calibri" pitchFamily="34" charset="0"/>
              </a:rPr>
              <a:t>if(start-&gt;status = freeze)</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start = start-&gt;</a:t>
            </a:r>
            <a:r>
              <a:rPr lang="en-IN" sz="1800" i="1" dirty="0" err="1">
                <a:latin typeface="Calibri" pitchFamily="34" charset="0"/>
                <a:cs typeface="Calibri" pitchFamily="34" charset="0"/>
              </a:rPr>
              <a:t>nextstu</a:t>
            </a:r>
            <a:r>
              <a:rPr lang="en-IN" sz="1800" i="1" dirty="0">
                <a:latin typeface="Calibri" pitchFamily="34" charset="0"/>
                <a:cs typeface="Calibri" pitchFamily="34" charset="0"/>
              </a:rPr>
              <a:t>;</a:t>
            </a:r>
          </a:p>
          <a:p>
            <a:r>
              <a:rPr lang="en-IN" sz="1800" i="1" dirty="0">
                <a:latin typeface="Calibri" pitchFamily="34" charset="0"/>
                <a:cs typeface="Calibri" pitchFamily="34" charset="0"/>
              </a:rPr>
              <a:t>            			continue;</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if(start-&gt;status = slide)</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do the same as float and only allot a new choice if start-&gt;</a:t>
            </a:r>
            <a:r>
              <a:rPr lang="en-IN" sz="1800" i="1" dirty="0" err="1">
                <a:latin typeface="Calibri" pitchFamily="34" charset="0"/>
                <a:cs typeface="Calibri" pitchFamily="34" charset="0"/>
              </a:rPr>
              <a:t>insti</a:t>
            </a:r>
            <a:r>
              <a:rPr lang="en-IN" sz="1800" i="1" dirty="0">
                <a:latin typeface="Calibri" pitchFamily="34" charset="0"/>
                <a:cs typeface="Calibri" pitchFamily="34" charset="0"/>
              </a:rPr>
              <a:t> is same as new choice</a:t>
            </a:r>
          </a:p>
          <a:p>
            <a:r>
              <a:rPr lang="en-IN" sz="1800" i="1" dirty="0">
                <a:latin typeface="Calibri" pitchFamily="34" charset="0"/>
                <a:cs typeface="Calibri" pitchFamily="34" charset="0"/>
              </a:rPr>
              <a:t>			increase the capacity of previous choice by 1 and decrease the capacity of new choice by 1 in mat</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	}</a:t>
            </a:r>
          </a:p>
          <a:p>
            <a:r>
              <a:rPr lang="en-IN" sz="1800" i="1" dirty="0">
                <a:latin typeface="Calibri" pitchFamily="34" charset="0"/>
                <a:cs typeface="Calibri" pitchFamily="34" charset="0"/>
              </a:rPr>
              <a:t>}</a:t>
            </a:r>
            <a:endParaRPr lang="en-US" sz="1800" i="1" dirty="0">
              <a:latin typeface="Calibri" pitchFamily="34" charset="0"/>
              <a:cs typeface="Calibri" pitchFamily="34" charset="0"/>
            </a:endParaRP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14</a:t>
            </a:r>
          </a:p>
        </p:txBody>
      </p:sp>
      <p:sp>
        <p:nvSpPr>
          <p:cNvPr id="7" name="テキスト プレースホルダー 10"/>
          <p:cNvSpPr>
            <a:spLocks noGrp="1"/>
          </p:cNvSpPr>
          <p:nvPr>
            <p:ph type="body" sz="quarter" idx="18"/>
          </p:nvPr>
        </p:nvSpPr>
        <p:spPr>
          <a:xfrm>
            <a:off x="790278" y="679004"/>
            <a:ext cx="16489832" cy="576064"/>
          </a:xfrm>
        </p:spPr>
        <p:txBody>
          <a:bodyPr/>
          <a:lstStyle/>
          <a:p>
            <a:r>
              <a:rPr lang="en-US" dirty="0">
                <a:solidFill>
                  <a:schemeClr val="bg2">
                    <a:alpha val="80000"/>
                  </a:schemeClr>
                </a:solidFill>
              </a:rPr>
              <a:t>PSEUDO CODE FOR ALGORITHM</a:t>
            </a:r>
          </a:p>
        </p:txBody>
      </p:sp>
    </p:spTree>
    <p:extLst>
      <p:ext uri="{BB962C8B-B14F-4D97-AF65-F5344CB8AC3E}">
        <p14:creationId xmlns:p14="http://schemas.microsoft.com/office/powerpoint/2010/main" val="3606768081"/>
      </p:ext>
    </p:extLst>
  </p:cSld>
  <p:clrMapOvr>
    <a:masterClrMapping/>
  </p:clrMapOvr>
  <mc:AlternateContent xmlns:mc="http://schemas.openxmlformats.org/markup-compatibility/2006" xmlns:p14="http://schemas.microsoft.com/office/powerpoint/2010/main">
    <mc:Choice Requires="p14">
      <p:transition spd="slow" p14:dur="1750" advTm="5559">
        <p:push dir="u"/>
      </p:transition>
    </mc:Choice>
    <mc:Fallback xmlns="">
      <p:transition spd="slow" advTm="5559">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387164BF-D67A-46C0-81D2-5BAF67C00C80}" type="slidenum">
              <a:rPr lang="en-US" smtClean="0"/>
              <a:pPr/>
              <a:t>16</a:t>
            </a:fld>
            <a:endParaRPr lang="en-US" dirty="0"/>
          </a:p>
        </p:txBody>
      </p:sp>
      <p:sp>
        <p:nvSpPr>
          <p:cNvPr id="6" name="テキスト プレースホルダー 5"/>
          <p:cNvSpPr>
            <a:spLocks noGrp="1"/>
          </p:cNvSpPr>
          <p:nvPr>
            <p:ph type="body" sz="quarter" idx="15"/>
          </p:nvPr>
        </p:nvSpPr>
        <p:spPr>
          <a:xfrm>
            <a:off x="718270" y="2191172"/>
            <a:ext cx="16705856" cy="7344816"/>
          </a:xfrm>
        </p:spPr>
        <p:txBody>
          <a:bodyPr/>
          <a:lstStyle/>
          <a:p>
            <a:r>
              <a:rPr lang="en-IN" sz="1800" i="1" dirty="0">
                <a:latin typeface="Calibri" pitchFamily="34" charset="0"/>
                <a:cs typeface="Calibri" pitchFamily="34" charset="0"/>
              </a:rPr>
              <a:t>void </a:t>
            </a:r>
            <a:r>
              <a:rPr lang="en-IN" sz="1800" i="1" dirty="0" err="1">
                <a:latin typeface="Calibri" pitchFamily="34" charset="0"/>
                <a:cs typeface="Calibri" pitchFamily="34" charset="0"/>
              </a:rPr>
              <a:t>printc</a:t>
            </a:r>
            <a:r>
              <a:rPr lang="en-IN" sz="1800" i="1" dirty="0">
                <a:latin typeface="Calibri" pitchFamily="34" charset="0"/>
                <a:cs typeface="Calibri" pitchFamily="34" charset="0"/>
              </a:rPr>
              <a:t>(</a:t>
            </a:r>
            <a:r>
              <a:rPr lang="en-IN" sz="1800" i="1" dirty="0" err="1">
                <a:latin typeface="Calibri" pitchFamily="34" charset="0"/>
                <a:cs typeface="Calibri" pitchFamily="34" charset="0"/>
              </a:rPr>
              <a:t>stulist</a:t>
            </a:r>
            <a:r>
              <a:rPr lang="en-IN" sz="1800" i="1" dirty="0">
                <a:latin typeface="Calibri" pitchFamily="34" charset="0"/>
                <a:cs typeface="Calibri" pitchFamily="34" charset="0"/>
              </a:rPr>
              <a:t> *start)</a:t>
            </a:r>
          </a:p>
          <a:p>
            <a:r>
              <a:rPr lang="en-IN" sz="1800" i="1" dirty="0">
                <a:latin typeface="Calibri" pitchFamily="34" charset="0"/>
                <a:cs typeface="Calibri" pitchFamily="34" charset="0"/>
              </a:rPr>
              <a:t>{</a:t>
            </a:r>
          </a:p>
          <a:p>
            <a:r>
              <a:rPr lang="en-IN" sz="1800" i="1" dirty="0">
                <a:latin typeface="Calibri" pitchFamily="34" charset="0"/>
                <a:cs typeface="Calibri" pitchFamily="34" charset="0"/>
              </a:rPr>
              <a:t>	for(iterating over all students with the help of start)</a:t>
            </a:r>
          </a:p>
          <a:p>
            <a:r>
              <a:rPr lang="en-IN" sz="1800" i="1" dirty="0">
                <a:latin typeface="Calibri" pitchFamily="34" charset="0"/>
                <a:cs typeface="Calibri" pitchFamily="34" charset="0"/>
              </a:rPr>
              <a:t>		if(start-&gt;status == 0)</a:t>
            </a:r>
          </a:p>
          <a:p>
            <a:r>
              <a:rPr lang="en-IN" sz="1800" i="1" dirty="0">
                <a:latin typeface="Calibri" pitchFamily="34" charset="0"/>
                <a:cs typeface="Calibri" pitchFamily="34" charset="0"/>
              </a:rPr>
              <a:t>			print the student has withdrawn from the </a:t>
            </a:r>
            <a:r>
              <a:rPr lang="en-IN" sz="1800" i="1" dirty="0" err="1">
                <a:latin typeface="Calibri" pitchFamily="34" charset="0"/>
                <a:cs typeface="Calibri" pitchFamily="34" charset="0"/>
              </a:rPr>
              <a:t>councelling</a:t>
            </a:r>
            <a:endParaRPr lang="en-IN" sz="1800" i="1" dirty="0">
              <a:latin typeface="Calibri" pitchFamily="34" charset="0"/>
              <a:cs typeface="Calibri" pitchFamily="34" charset="0"/>
            </a:endParaRPr>
          </a:p>
          <a:p>
            <a:r>
              <a:rPr lang="en-IN" sz="1800" i="1" dirty="0">
                <a:latin typeface="Calibri" pitchFamily="34" charset="0"/>
                <a:cs typeface="Calibri" pitchFamily="34" charset="0"/>
              </a:rPr>
              <a:t>		else</a:t>
            </a:r>
          </a:p>
          <a:p>
            <a:r>
              <a:rPr lang="en-IN" sz="1800" i="1" dirty="0">
                <a:latin typeface="Calibri" pitchFamily="34" charset="0"/>
                <a:cs typeface="Calibri" pitchFamily="34" charset="0"/>
              </a:rPr>
              <a:t>			if(start-&gt;status = -1)</a:t>
            </a:r>
          </a:p>
          <a:p>
            <a:r>
              <a:rPr lang="en-IN" sz="1800" i="1" dirty="0">
                <a:latin typeface="Calibri" pitchFamily="34" charset="0"/>
                <a:cs typeface="Calibri" pitchFamily="34" charset="0"/>
              </a:rPr>
              <a:t>				print no seat is </a:t>
            </a:r>
            <a:r>
              <a:rPr lang="en-IN" sz="1800" i="1" dirty="0" err="1">
                <a:latin typeface="Calibri" pitchFamily="34" charset="0"/>
                <a:cs typeface="Calibri" pitchFamily="34" charset="0"/>
              </a:rPr>
              <a:t>alloted</a:t>
            </a:r>
            <a:endParaRPr lang="en-IN" sz="1800" i="1" dirty="0">
              <a:latin typeface="Calibri" pitchFamily="34" charset="0"/>
              <a:cs typeface="Calibri" pitchFamily="34" charset="0"/>
            </a:endParaRPr>
          </a:p>
          <a:p>
            <a:r>
              <a:rPr lang="en-IN" sz="1800" i="1" dirty="0">
                <a:latin typeface="Calibri" pitchFamily="34" charset="0"/>
                <a:cs typeface="Calibri" pitchFamily="34" charset="0"/>
              </a:rPr>
              <a:t>			else</a:t>
            </a:r>
          </a:p>
          <a:p>
            <a:r>
              <a:rPr lang="en-IN" sz="1800" i="1" dirty="0">
                <a:latin typeface="Calibri" pitchFamily="34" charset="0"/>
                <a:cs typeface="Calibri" pitchFamily="34" charset="0"/>
              </a:rPr>
              <a:t>				print the choice </a:t>
            </a:r>
            <a:r>
              <a:rPr lang="en-IN" sz="1800" i="1" dirty="0" err="1">
                <a:latin typeface="Calibri" pitchFamily="34" charset="0"/>
                <a:cs typeface="Calibri" pitchFamily="34" charset="0"/>
              </a:rPr>
              <a:t>alloted</a:t>
            </a:r>
            <a:endParaRPr lang="en-IN" sz="1800" i="1" dirty="0">
              <a:latin typeface="Calibri" pitchFamily="34" charset="0"/>
              <a:cs typeface="Calibri" pitchFamily="34" charset="0"/>
            </a:endParaRPr>
          </a:p>
          <a:p>
            <a:r>
              <a:rPr lang="en-IN" sz="1800" i="1" dirty="0">
                <a:latin typeface="Calibri" pitchFamily="34" charset="0"/>
                <a:cs typeface="Calibri" pitchFamily="34" charset="0"/>
              </a:rPr>
              <a:t>}</a:t>
            </a:r>
            <a:endParaRPr lang="en-US" sz="1800" i="1" dirty="0">
              <a:latin typeface="Calibri" pitchFamily="34" charset="0"/>
              <a:cs typeface="Calibri" pitchFamily="34" charset="0"/>
            </a:endParaRP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15</a:t>
            </a:r>
          </a:p>
        </p:txBody>
      </p:sp>
      <p:sp>
        <p:nvSpPr>
          <p:cNvPr id="7" name="テキスト プレースホルダー 10"/>
          <p:cNvSpPr>
            <a:spLocks noGrp="1"/>
          </p:cNvSpPr>
          <p:nvPr>
            <p:ph type="body" sz="quarter" idx="18"/>
          </p:nvPr>
        </p:nvSpPr>
        <p:spPr>
          <a:xfrm>
            <a:off x="790278" y="679004"/>
            <a:ext cx="16489832" cy="576064"/>
          </a:xfrm>
        </p:spPr>
        <p:txBody>
          <a:bodyPr/>
          <a:lstStyle/>
          <a:p>
            <a:r>
              <a:rPr lang="en-US" dirty="0">
                <a:solidFill>
                  <a:schemeClr val="bg2">
                    <a:alpha val="80000"/>
                  </a:schemeClr>
                </a:solidFill>
              </a:rPr>
              <a:t>PSEUDO CODE FOR ALGORITHM</a:t>
            </a:r>
          </a:p>
        </p:txBody>
      </p:sp>
    </p:spTree>
    <p:extLst>
      <p:ext uri="{BB962C8B-B14F-4D97-AF65-F5344CB8AC3E}">
        <p14:creationId xmlns:p14="http://schemas.microsoft.com/office/powerpoint/2010/main" val="1541624865"/>
      </p:ext>
    </p:extLst>
  </p:cSld>
  <p:clrMapOvr>
    <a:masterClrMapping/>
  </p:clrMapOvr>
  <mc:AlternateContent xmlns:mc="http://schemas.openxmlformats.org/markup-compatibility/2006" xmlns:p14="http://schemas.microsoft.com/office/powerpoint/2010/main">
    <mc:Choice Requires="p14">
      <p:transition spd="slow" p14:dur="1750" advTm="5559">
        <p:push dir="u"/>
      </p:transition>
    </mc:Choice>
    <mc:Fallback xmlns="">
      <p:transition spd="slow" advTm="5559">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2286" y="318964"/>
            <a:ext cx="15809700" cy="936104"/>
          </a:xfrm>
        </p:spPr>
        <p:txBody>
          <a:bodyPr/>
          <a:lstStyle/>
          <a:p>
            <a:r>
              <a:rPr lang="en-US" sz="5400" dirty="0">
                <a:latin typeface="Algerian" pitchFamily="82" charset="0"/>
                <a:ea typeface="Calibri"/>
              </a:rPr>
              <a:t>Float, freeze and slide</a:t>
            </a:r>
            <a:endParaRPr lang="en-US" sz="5400" dirty="0">
              <a:solidFill>
                <a:schemeClr val="accent1"/>
              </a:solidFill>
              <a:latin typeface="Algerian" pitchFamily="82"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17</a:t>
            </a:fld>
            <a:endParaRPr lang="en-US" dirty="0"/>
          </a:p>
        </p:txBody>
      </p:sp>
      <p:sp>
        <p:nvSpPr>
          <p:cNvPr id="6" name="テキスト プレースホルダー 5"/>
          <p:cNvSpPr>
            <a:spLocks noGrp="1"/>
          </p:cNvSpPr>
          <p:nvPr>
            <p:ph type="body" sz="quarter" idx="15"/>
          </p:nvPr>
        </p:nvSpPr>
        <p:spPr>
          <a:xfrm>
            <a:off x="718270" y="2191172"/>
            <a:ext cx="16705856" cy="7344816"/>
          </a:xfrm>
        </p:spPr>
        <p:txBody>
          <a:bodyPr/>
          <a:lstStyle/>
          <a:p>
            <a:pPr marL="457200" indent="-457200">
              <a:buAutoNum type="alphaUcParenBoth"/>
            </a:pPr>
            <a:r>
              <a:rPr lang="en-IN" i="1" dirty="0">
                <a:latin typeface="Calibri" pitchFamily="34" charset="0"/>
                <a:cs typeface="Calibri" pitchFamily="34" charset="0"/>
              </a:rPr>
              <a:t>Freeze: Candidates accept the offered seat and indicate that they are content with the allocated academic program and that they do not want to participate in further rounds of seat allocation. Such candidates will NOT be considered in subsequent rounds of admission.</a:t>
            </a:r>
          </a:p>
          <a:p>
            <a:endParaRPr lang="en-IN" i="1" dirty="0">
              <a:latin typeface="Calibri" pitchFamily="34" charset="0"/>
              <a:cs typeface="Calibri" pitchFamily="34" charset="0"/>
            </a:endParaRPr>
          </a:p>
          <a:p>
            <a:r>
              <a:rPr lang="en-IN" i="1" dirty="0">
                <a:latin typeface="Calibri" pitchFamily="34" charset="0"/>
                <a:cs typeface="Calibri" pitchFamily="34" charset="0"/>
              </a:rPr>
              <a:t>(B) Float: Candidates accept the offered seat and indicate that, if admission to an academic program of better/higher preference in any Institute is offered, they will accept it. Else, they will continue with the currently accepted academic program. Such candidates will be considered in subsequent rounds of admission.</a:t>
            </a:r>
          </a:p>
          <a:p>
            <a:endParaRPr lang="en-IN" i="1" dirty="0">
              <a:latin typeface="Calibri" pitchFamily="34" charset="0"/>
              <a:cs typeface="Calibri" pitchFamily="34" charset="0"/>
            </a:endParaRPr>
          </a:p>
          <a:p>
            <a:r>
              <a:rPr lang="en-IN" i="1" dirty="0">
                <a:latin typeface="Calibri" pitchFamily="34" charset="0"/>
                <a:cs typeface="Calibri" pitchFamily="34" charset="0"/>
              </a:rPr>
              <a:t>(C) Slide: Candidates accept the offered seat and indicate that, if admission to an academic program of better / higher preference is offered within the same Institute, they will accept it. Such candidates will be considered in subsequent rounds of admission.</a:t>
            </a:r>
          </a:p>
          <a:p>
            <a:endParaRPr lang="en-IN" i="1" dirty="0">
              <a:latin typeface="Calibri" pitchFamily="34" charset="0"/>
              <a:cs typeface="Calibri" pitchFamily="34" charset="0"/>
            </a:endParaRPr>
          </a:p>
          <a:p>
            <a:r>
              <a:rPr lang="en-IN" i="1" dirty="0">
                <a:latin typeface="Calibri" pitchFamily="34" charset="0"/>
                <a:cs typeface="Calibri" pitchFamily="34" charset="0"/>
              </a:rPr>
              <a:t>(D) For candidates who choose the float or slide option, allocation of a seat in an academic program of his/her higher preference would automatically result in the forfeiture of the seat accepted by the candidate in the earlier round.</a:t>
            </a:r>
          </a:p>
          <a:p>
            <a:endParaRPr lang="en-IN" i="1" dirty="0">
              <a:latin typeface="Calibri" pitchFamily="34" charset="0"/>
              <a:cs typeface="Calibri" pitchFamily="34" charset="0"/>
            </a:endParaRPr>
          </a:p>
          <a:p>
            <a:pPr marL="342900" indent="-342900">
              <a:buFont typeface="Arial" pitchFamily="34" charset="0"/>
              <a:buChar char="•"/>
            </a:pPr>
            <a:r>
              <a:rPr lang="en-IN" i="1" dirty="0">
                <a:latin typeface="Calibri" pitchFamily="34" charset="0"/>
                <a:cs typeface="Calibri" pitchFamily="34" charset="0"/>
              </a:rPr>
              <a:t>Slide and float options will be available to only those candidates who are NOT offered admission to their first choice.</a:t>
            </a:r>
          </a:p>
          <a:p>
            <a:pPr marL="342900" indent="-342900">
              <a:buFont typeface="Arial" pitchFamily="34" charset="0"/>
              <a:buChar char="•"/>
            </a:pPr>
            <a:r>
              <a:rPr lang="en-IN" i="1" dirty="0">
                <a:latin typeface="Calibri" pitchFamily="34" charset="0"/>
                <a:cs typeface="Calibri" pitchFamily="34" charset="0"/>
              </a:rPr>
              <a:t>Slide and float options are NOT available in the last round of seat acceptance.</a:t>
            </a: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16</a:t>
            </a:r>
          </a:p>
        </p:txBody>
      </p:sp>
    </p:spTree>
    <p:extLst>
      <p:ext uri="{BB962C8B-B14F-4D97-AF65-F5344CB8AC3E}">
        <p14:creationId xmlns:p14="http://schemas.microsoft.com/office/powerpoint/2010/main" val="3977979620"/>
      </p:ext>
    </p:extLst>
  </p:cSld>
  <p:clrMapOvr>
    <a:masterClrMapping/>
  </p:clrMapOvr>
  <mc:AlternateContent xmlns:mc="http://schemas.openxmlformats.org/markup-compatibility/2006" xmlns:p14="http://schemas.microsoft.com/office/powerpoint/2010/main">
    <mc:Choice Requires="p14">
      <p:transition spd="slow" p14:dur="1500" advTm="5559">
        <p:push dir="u"/>
      </p:transition>
    </mc:Choice>
    <mc:Fallback xmlns="">
      <p:transition spd="slow" advTm="5559">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2286" y="318964"/>
            <a:ext cx="15809700" cy="936104"/>
          </a:xfrm>
        </p:spPr>
        <p:txBody>
          <a:bodyPr/>
          <a:lstStyle/>
          <a:p>
            <a:r>
              <a:rPr lang="en-US" sz="5400" dirty="0">
                <a:latin typeface="Algerian" pitchFamily="82" charset="0"/>
                <a:ea typeface="Calibri"/>
              </a:rPr>
              <a:t>INPUT AND </a:t>
            </a:r>
            <a:r>
              <a:rPr lang="en-US" sz="5400" dirty="0">
                <a:solidFill>
                  <a:schemeClr val="accent1"/>
                </a:solidFill>
                <a:latin typeface="Algerian" pitchFamily="82" charset="0"/>
              </a:rPr>
              <a:t>OUTPUT </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18</a:t>
            </a:fld>
            <a:endParaRPr lang="en-US" dirty="0"/>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17</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656" y="1561147"/>
            <a:ext cx="6576358" cy="793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326" y="1561147"/>
            <a:ext cx="7115175" cy="792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863125"/>
      </p:ext>
    </p:extLst>
  </p:cSld>
  <p:clrMapOvr>
    <a:masterClrMapping/>
  </p:clrMapOvr>
  <p:transition spd="slow" advTm="5559">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6000" dirty="0">
                <a:latin typeface="Algerian" pitchFamily="82" charset="0"/>
              </a:rPr>
              <a:t>TIME </a:t>
            </a:r>
            <a:r>
              <a:rPr lang="en-US" sz="6000" dirty="0">
                <a:solidFill>
                  <a:schemeClr val="accent1"/>
                </a:solidFill>
                <a:latin typeface="Algerian" pitchFamily="82" charset="0"/>
              </a:rPr>
              <a:t>COMPLEXITY of our algorithm</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19</a:t>
            </a:fld>
            <a:endParaRPr lang="en-US" dirty="0"/>
          </a:p>
        </p:txBody>
      </p:sp>
      <p:sp>
        <p:nvSpPr>
          <p:cNvPr id="6" name="テキスト プレースホルダー 5"/>
          <p:cNvSpPr>
            <a:spLocks noGrp="1"/>
          </p:cNvSpPr>
          <p:nvPr>
            <p:ph type="body" sz="quarter" idx="15"/>
          </p:nvPr>
        </p:nvSpPr>
        <p:spPr>
          <a:xfrm>
            <a:off x="10223326" y="3055268"/>
            <a:ext cx="6624736" cy="4752528"/>
          </a:xfrm>
        </p:spPr>
        <p:txBody>
          <a:bodyPr/>
          <a:lstStyle/>
          <a:p>
            <a:r>
              <a:rPr lang="en-IN" i="1" dirty="0">
                <a:latin typeface="Calibri" pitchFamily="34" charset="0"/>
                <a:cs typeface="Calibri" pitchFamily="34" charset="0"/>
              </a:rPr>
              <a:t>Let number of students participating in </a:t>
            </a:r>
            <a:r>
              <a:rPr lang="en-IN" i="1" dirty="0" err="1">
                <a:latin typeface="Calibri" pitchFamily="34" charset="0"/>
                <a:cs typeface="Calibri" pitchFamily="34" charset="0"/>
              </a:rPr>
              <a:t>JoSSA</a:t>
            </a:r>
            <a:r>
              <a:rPr lang="en-IN" i="1" dirty="0">
                <a:latin typeface="Calibri" pitchFamily="34" charset="0"/>
                <a:cs typeface="Calibri" pitchFamily="34" charset="0"/>
              </a:rPr>
              <a:t> counselling process be N. The number of institutes and branches per institute be M, B respectively. We first sort the students rank using count sort which takes O(N) time. The maximum choices a student can fill is M*B. We are iterating on each students list in our algorithm only once and either we are allocating him the seat and terminating or that seat is already occupied and we continue. Thus, taking O (1) time for each choice filled by student. Hence the total time complexity of our algorithm becomes </a:t>
            </a:r>
          </a:p>
          <a:p>
            <a:r>
              <a:rPr lang="en-IN" b="1" i="1" dirty="0">
                <a:latin typeface="Calibri" pitchFamily="34" charset="0"/>
                <a:cs typeface="Calibri" pitchFamily="34" charset="0"/>
              </a:rPr>
              <a:t>O(N*M*B)</a:t>
            </a:r>
            <a:endParaRPr lang="en-US" b="1" i="1" dirty="0">
              <a:latin typeface="Calibri" pitchFamily="34" charset="0"/>
              <a:cs typeface="Calibri" pitchFamily="34" charset="0"/>
            </a:endParaRP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18</a:t>
            </a:r>
          </a:p>
        </p:txBody>
      </p:sp>
      <p:pic>
        <p:nvPicPr>
          <p:cNvPr id="1026" name="Picture 2" descr="C:\Users\Admin\Desktop\8ci1gllgkvpo52kj2e7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38" y="2119164"/>
            <a:ext cx="8382000" cy="662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849208"/>
      </p:ext>
    </p:extLst>
  </p:cSld>
  <p:clrMapOvr>
    <a:masterClrMapping/>
  </p:clrMapOvr>
  <p:transition spd="slow" advTm="5559">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62286" y="679004"/>
            <a:ext cx="16457772" cy="1203151"/>
          </a:xfrm>
        </p:spPr>
        <p:txBody>
          <a:bodyPr/>
          <a:lstStyle/>
          <a:p>
            <a:r>
              <a:rPr lang="en-US" dirty="0" err="1">
                <a:latin typeface="Algerian" pitchFamily="82" charset="0"/>
              </a:rPr>
              <a:t>iNTRODUCTION</a:t>
            </a:r>
            <a:br>
              <a:rPr lang="en-US" dirty="0">
                <a:latin typeface="Algerian" pitchFamily="82" charset="0"/>
              </a:rPr>
            </a:br>
            <a:endParaRPr lang="en-US" dirty="0">
              <a:latin typeface="Algerian" pitchFamily="82"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a:t>
            </a:fld>
            <a:endParaRPr lang="en-US" dirty="0"/>
          </a:p>
        </p:txBody>
      </p:sp>
      <p:sp>
        <p:nvSpPr>
          <p:cNvPr id="4" name="フッター プレースホルダー 3"/>
          <p:cNvSpPr>
            <a:spLocks noGrp="1"/>
          </p:cNvSpPr>
          <p:nvPr>
            <p:ph type="ftr" sz="quarter" idx="3"/>
          </p:nvPr>
        </p:nvSpPr>
        <p:spPr/>
        <p:txBody>
          <a:bodyPr/>
          <a:lstStyle/>
          <a:p>
            <a:r>
              <a:rPr lang="en-US" dirty="0">
                <a:latin typeface="Arial" pitchFamily="34" charset="0"/>
                <a:cs typeface="Arial" pitchFamily="34" charset="0"/>
              </a:rPr>
              <a:t>PAGE NO : 1</a:t>
            </a:r>
          </a:p>
        </p:txBody>
      </p:sp>
      <p:sp>
        <p:nvSpPr>
          <p:cNvPr id="28" name="テキスト プレースホルダー 27"/>
          <p:cNvSpPr>
            <a:spLocks noGrp="1"/>
          </p:cNvSpPr>
          <p:nvPr>
            <p:ph type="body" sz="quarter" idx="15"/>
          </p:nvPr>
        </p:nvSpPr>
        <p:spPr/>
        <p:txBody>
          <a:bodyPr/>
          <a:lstStyle/>
          <a:p>
            <a:pPr algn="l">
              <a:lnSpc>
                <a:spcPct val="107000"/>
              </a:lnSpc>
              <a:spcAft>
                <a:spcPts val="800"/>
              </a:spcAft>
            </a:pPr>
            <a:r>
              <a:rPr lang="en-US" dirty="0">
                <a:latin typeface="Algerian" pitchFamily="82" charset="0"/>
                <a:ea typeface="Calibri"/>
                <a:cs typeface="Calibri"/>
              </a:rPr>
              <a:t>Every year, lakhs of students in India give the entrance exam for IIT’s and NIT’s  </a:t>
            </a:r>
            <a:r>
              <a:rPr lang="en-US" sz="2000" dirty="0">
                <a:latin typeface="Algerian" pitchFamily="82" charset="0"/>
                <a:ea typeface="Calibri"/>
                <a:cs typeface="Calibri"/>
              </a:rPr>
              <a:t>i.e</a:t>
            </a:r>
            <a:r>
              <a:rPr lang="en-US" dirty="0">
                <a:latin typeface="Algerian" pitchFamily="82" charset="0"/>
                <a:ea typeface="Calibri"/>
                <a:cs typeface="Calibri"/>
              </a:rPr>
              <a:t>., JEE advanced. </a:t>
            </a:r>
          </a:p>
          <a:p>
            <a:pPr algn="l">
              <a:lnSpc>
                <a:spcPct val="107000"/>
              </a:lnSpc>
              <a:spcAft>
                <a:spcPts val="800"/>
              </a:spcAft>
            </a:pPr>
            <a:r>
              <a:rPr lang="en-US" dirty="0">
                <a:latin typeface="Algerian" pitchFamily="82" charset="0"/>
                <a:ea typeface="Calibri"/>
                <a:cs typeface="Calibri"/>
              </a:rPr>
              <a:t>But it doesn’t  end for them yet, They wait for results, and when they come out, some gets excited and celebrate it and some gets depressed.</a:t>
            </a:r>
            <a:endParaRPr lang="en-IN" dirty="0">
              <a:latin typeface="Algerian" pitchFamily="82" charset="0"/>
              <a:ea typeface="Calibri"/>
              <a:cs typeface="Mangal"/>
            </a:endParaRPr>
          </a:p>
          <a:p>
            <a:pPr algn="l"/>
            <a:r>
              <a:rPr lang="en-US" dirty="0">
                <a:latin typeface="Algerian" pitchFamily="82" charset="0"/>
                <a:ea typeface="Calibri"/>
              </a:rPr>
              <a:t>After the results, there comes the trickiest part in which they have to go through a crucial choice making process called </a:t>
            </a:r>
            <a:r>
              <a:rPr lang="en-US" dirty="0" err="1">
                <a:latin typeface="Algerian" pitchFamily="82" charset="0"/>
                <a:ea typeface="Calibri"/>
              </a:rPr>
              <a:t>JoSSA</a:t>
            </a:r>
            <a:r>
              <a:rPr lang="en-US" dirty="0">
                <a:latin typeface="Algerian" pitchFamily="82" charset="0"/>
                <a:ea typeface="Calibri"/>
              </a:rPr>
              <a:t> seat allocation process.</a:t>
            </a:r>
            <a:endParaRPr lang="en-US" dirty="0">
              <a:latin typeface="Algerian" pitchFamily="82" charset="0"/>
            </a:endParaRPr>
          </a:p>
        </p:txBody>
      </p:sp>
    </p:spTree>
    <p:extLst>
      <p:ext uri="{BB962C8B-B14F-4D97-AF65-F5344CB8AC3E}">
        <p14:creationId xmlns:p14="http://schemas.microsoft.com/office/powerpoint/2010/main" val="2385085913"/>
      </p:ext>
    </p:extLst>
  </p:cSld>
  <p:clrMapOvr>
    <a:masterClrMapping/>
  </p:clrMapOvr>
  <mc:AlternateContent xmlns:mc="http://schemas.openxmlformats.org/markup-compatibility/2006" xmlns:p14="http://schemas.microsoft.com/office/powerpoint/2010/main">
    <mc:Choice Requires="p14">
      <p:transition spd="slow" p14:dur="1600" advTm="3627">
        <p14:prism isInverted="1"/>
      </p:transition>
    </mc:Choice>
    <mc:Fallback xmlns="">
      <p:transition spd="slow" advTm="362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barn(inVertical)">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barn(inVertical)">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barn(inVertical)">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6000" dirty="0">
                <a:latin typeface="Algerian" pitchFamily="82" charset="0"/>
              </a:rPr>
              <a:t>PROOF OF </a:t>
            </a:r>
            <a:r>
              <a:rPr lang="en-US" sz="6000" dirty="0">
                <a:solidFill>
                  <a:schemeClr val="accent1"/>
                </a:solidFill>
                <a:latin typeface="Algerian" pitchFamily="82" charset="0"/>
              </a:rPr>
              <a:t>CORRECTNESS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20</a:t>
            </a:fld>
            <a:endParaRPr lang="en-US" dirty="0"/>
          </a:p>
        </p:txBody>
      </p:sp>
      <p:sp>
        <p:nvSpPr>
          <p:cNvPr id="6" name="テキスト プレースホルダー 5"/>
          <p:cNvSpPr>
            <a:spLocks noGrp="1"/>
          </p:cNvSpPr>
          <p:nvPr>
            <p:ph type="body" sz="quarter" idx="15"/>
          </p:nvPr>
        </p:nvSpPr>
        <p:spPr>
          <a:xfrm>
            <a:off x="1006302" y="1471092"/>
            <a:ext cx="16705856" cy="7344816"/>
          </a:xfrm>
        </p:spPr>
        <p:txBody>
          <a:bodyPr/>
          <a:lstStyle/>
          <a:p>
            <a:r>
              <a:rPr lang="en-IN" sz="2800" b="1" i="1" dirty="0">
                <a:latin typeface="Calibri" pitchFamily="34" charset="0"/>
                <a:cs typeface="Calibri" pitchFamily="34" charset="0"/>
              </a:rPr>
              <a:t>The proof of our algorithm is much simpler than that of Gayle shapely algorithm as</a:t>
            </a:r>
          </a:p>
          <a:p>
            <a:endParaRPr lang="en-IN" i="1" dirty="0">
              <a:latin typeface="Calibri" pitchFamily="34" charset="0"/>
              <a:cs typeface="Calibri" pitchFamily="34" charset="0"/>
            </a:endParaRPr>
          </a:p>
          <a:p>
            <a:pPr marL="342900" indent="-342900">
              <a:buFont typeface="Arial" pitchFamily="34" charset="0"/>
              <a:buChar char="•"/>
            </a:pPr>
            <a:r>
              <a:rPr lang="en-IN" i="1" dirty="0">
                <a:latin typeface="Calibri" pitchFamily="34" charset="0"/>
                <a:cs typeface="Calibri" pitchFamily="34" charset="0"/>
              </a:rPr>
              <a:t>In here we traverse through list of students in increasing order of their rank. </a:t>
            </a:r>
          </a:p>
          <a:p>
            <a:pPr marL="342900" indent="-342900">
              <a:buFont typeface="Arial" pitchFamily="34" charset="0"/>
              <a:buChar char="•"/>
            </a:pPr>
            <a:endParaRPr lang="en-IN" i="1" dirty="0">
              <a:latin typeface="Calibri" pitchFamily="34" charset="0"/>
              <a:cs typeface="Calibri" pitchFamily="34" charset="0"/>
            </a:endParaRPr>
          </a:p>
          <a:p>
            <a:pPr marL="342900" indent="-342900">
              <a:buFont typeface="Arial" pitchFamily="34" charset="0"/>
              <a:buChar char="•"/>
            </a:pPr>
            <a:r>
              <a:rPr lang="en-IN" i="1" dirty="0">
                <a:latin typeface="Calibri" pitchFamily="34" charset="0"/>
                <a:cs typeface="Calibri" pitchFamily="34" charset="0"/>
              </a:rPr>
              <a:t>We allocate rank 1 its best choice, rank 2 its best possible choice and so on…</a:t>
            </a:r>
          </a:p>
          <a:p>
            <a:pPr marL="342900" indent="-342900">
              <a:buFont typeface="Arial" pitchFamily="34" charset="0"/>
              <a:buChar char="•"/>
            </a:pPr>
            <a:endParaRPr lang="en-IN" i="1" dirty="0">
              <a:latin typeface="Calibri" pitchFamily="34" charset="0"/>
              <a:cs typeface="Calibri" pitchFamily="34" charset="0"/>
            </a:endParaRPr>
          </a:p>
          <a:p>
            <a:pPr marL="342900" indent="-342900">
              <a:buFont typeface="Arial" pitchFamily="34" charset="0"/>
              <a:buChar char="•"/>
            </a:pPr>
            <a:r>
              <a:rPr lang="en-IN" i="1" dirty="0">
                <a:latin typeface="Calibri" pitchFamily="34" charset="0"/>
                <a:cs typeface="Calibri" pitchFamily="34" charset="0"/>
              </a:rPr>
              <a:t>Let A, B (A&lt;B) be the rank of students. It can always be shown that if they have filled the same choice, then B will not get that seat until A has. </a:t>
            </a:r>
          </a:p>
          <a:p>
            <a:pPr marL="342900" indent="-342900">
              <a:buFont typeface="Arial" pitchFamily="34" charset="0"/>
              <a:buChar char="•"/>
            </a:pPr>
            <a:endParaRPr lang="en-IN" i="1" dirty="0">
              <a:latin typeface="Calibri" pitchFamily="34" charset="0"/>
              <a:cs typeface="Calibri" pitchFamily="34" charset="0"/>
            </a:endParaRPr>
          </a:p>
          <a:p>
            <a:pPr marL="342900" indent="-342900">
              <a:buFont typeface="Arial" pitchFamily="34" charset="0"/>
              <a:buChar char="•"/>
            </a:pPr>
            <a:r>
              <a:rPr lang="en-IN" i="1" dirty="0">
                <a:latin typeface="Calibri" pitchFamily="34" charset="0"/>
                <a:cs typeface="Calibri" pitchFamily="34" charset="0"/>
              </a:rPr>
              <a:t>This ensures that better ranks get to assert its right on a seat before a lesser rank. </a:t>
            </a:r>
          </a:p>
          <a:p>
            <a:pPr marL="342900" indent="-342900">
              <a:buFont typeface="Arial" pitchFamily="34" charset="0"/>
              <a:buChar char="•"/>
            </a:pPr>
            <a:endParaRPr lang="en-IN" i="1" dirty="0">
              <a:latin typeface="Calibri" pitchFamily="34" charset="0"/>
              <a:cs typeface="Calibri" pitchFamily="34" charset="0"/>
            </a:endParaRPr>
          </a:p>
          <a:p>
            <a:pPr marL="342900" indent="-342900">
              <a:buFont typeface="Arial" pitchFamily="34" charset="0"/>
              <a:buChar char="•"/>
            </a:pPr>
            <a:r>
              <a:rPr lang="en-IN" i="1" dirty="0">
                <a:latin typeface="Calibri" pitchFamily="34" charset="0"/>
                <a:cs typeface="Calibri" pitchFamily="34" charset="0"/>
              </a:rPr>
              <a:t>Further if someone adopts to opt out the counselling process, the seat does not get wasted as we have multiple rounds following the same structure as round 1.</a:t>
            </a:r>
            <a:endParaRPr lang="en-US" i="1" dirty="0">
              <a:latin typeface="Calibri" pitchFamily="34" charset="0"/>
              <a:cs typeface="Calibri" pitchFamily="34" charset="0"/>
            </a:endParaRP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19</a:t>
            </a:r>
          </a:p>
        </p:txBody>
      </p:sp>
    </p:spTree>
    <p:extLst>
      <p:ext uri="{BB962C8B-B14F-4D97-AF65-F5344CB8AC3E}">
        <p14:creationId xmlns:p14="http://schemas.microsoft.com/office/powerpoint/2010/main" val="2067589998"/>
      </p:ext>
    </p:extLst>
  </p:cSld>
  <p:clrMapOvr>
    <a:masterClrMapping/>
  </p:clrMapOvr>
  <p:transition spd="slow" advTm="5559">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2908B-23A3-4F43-95F3-870F00A6F00B}"/>
              </a:ext>
            </a:extLst>
          </p:cNvPr>
          <p:cNvSpPr>
            <a:spLocks noGrp="1"/>
          </p:cNvSpPr>
          <p:nvPr>
            <p:ph type="title"/>
          </p:nvPr>
        </p:nvSpPr>
        <p:spPr>
          <a:xfrm>
            <a:off x="718270" y="3940349"/>
            <a:ext cx="16457772" cy="1203151"/>
          </a:xfrm>
        </p:spPr>
        <p:txBody>
          <a:bodyPr/>
          <a:lstStyle/>
          <a:p>
            <a:r>
              <a:rPr lang="en-IN" dirty="0"/>
              <a:t>THANK YOU</a:t>
            </a:r>
          </a:p>
        </p:txBody>
      </p:sp>
      <p:sp>
        <p:nvSpPr>
          <p:cNvPr id="3" name="Slide Number Placeholder 2">
            <a:extLst>
              <a:ext uri="{FF2B5EF4-FFF2-40B4-BE49-F238E27FC236}">
                <a16:creationId xmlns:a16="http://schemas.microsoft.com/office/drawing/2014/main" id="{7A753721-6CA6-49DD-BA70-F8394B7CA645}"/>
              </a:ext>
            </a:extLst>
          </p:cNvPr>
          <p:cNvSpPr>
            <a:spLocks noGrp="1"/>
          </p:cNvSpPr>
          <p:nvPr>
            <p:ph type="sldNum" sz="quarter" idx="12"/>
          </p:nvPr>
        </p:nvSpPr>
        <p:spPr/>
        <p:txBody>
          <a:bodyPr/>
          <a:lstStyle/>
          <a:p>
            <a:fld id="{387164BF-D67A-46C0-81D2-5BAF67C00C80}" type="slidenum">
              <a:rPr lang="en-US" smtClean="0"/>
              <a:pPr/>
              <a:t>21</a:t>
            </a:fld>
            <a:endParaRPr lang="en-US" dirty="0"/>
          </a:p>
        </p:txBody>
      </p:sp>
    </p:spTree>
    <p:extLst>
      <p:ext uri="{BB962C8B-B14F-4D97-AF65-F5344CB8AC3E}">
        <p14:creationId xmlns:p14="http://schemas.microsoft.com/office/powerpoint/2010/main" val="2398042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a:latin typeface="Algerian" pitchFamily="82" charset="0"/>
              </a:rPr>
              <a:t>Story</a:t>
            </a:r>
            <a:r>
              <a:rPr lang="en-US" dirty="0">
                <a:solidFill>
                  <a:schemeClr val="accent1"/>
                </a:solidFill>
                <a:latin typeface="Algerian" pitchFamily="82" charset="0"/>
              </a:rPr>
              <a:t>Board</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a:t>
            </a:fld>
            <a:endParaRPr lang="en-US" dirty="0"/>
          </a:p>
        </p:txBody>
      </p:sp>
      <p:sp>
        <p:nvSpPr>
          <p:cNvPr id="4" name="フッター プレースホルダー 3"/>
          <p:cNvSpPr>
            <a:spLocks noGrp="1"/>
          </p:cNvSpPr>
          <p:nvPr>
            <p:ph type="ftr" sz="quarter" idx="3"/>
          </p:nvPr>
        </p:nvSpPr>
        <p:spPr/>
        <p:txBody>
          <a:bodyPr/>
          <a:lstStyle/>
          <a:p>
            <a:r>
              <a:rPr lang="en-US" dirty="0">
                <a:latin typeface="Arial" pitchFamily="34" charset="0"/>
                <a:cs typeface="Arial" pitchFamily="34" charset="0"/>
              </a:rPr>
              <a:t>PAGE NO : 2</a:t>
            </a:r>
          </a:p>
        </p:txBody>
      </p:sp>
      <p:sp>
        <p:nvSpPr>
          <p:cNvPr id="29" name="テキスト プレースホルダー 28"/>
          <p:cNvSpPr>
            <a:spLocks noGrp="1"/>
          </p:cNvSpPr>
          <p:nvPr>
            <p:ph type="body" sz="quarter" idx="18"/>
          </p:nvPr>
        </p:nvSpPr>
        <p:spPr/>
        <p:txBody>
          <a:bodyPr/>
          <a:lstStyle/>
          <a:p>
            <a:r>
              <a:rPr lang="en-US" dirty="0"/>
              <a:t>BRIEF INTRO ON HOW WE CAME UP WITH THIS TOPIC AND THIS PPT</a:t>
            </a:r>
          </a:p>
          <a:p>
            <a:endParaRPr lang="en-US" dirty="0"/>
          </a:p>
        </p:txBody>
      </p:sp>
      <p:sp>
        <p:nvSpPr>
          <p:cNvPr id="27" name="テキスト プレースホルダー 26"/>
          <p:cNvSpPr>
            <a:spLocks noGrp="1"/>
          </p:cNvSpPr>
          <p:nvPr>
            <p:ph type="body" sz="quarter" idx="14"/>
          </p:nvPr>
        </p:nvSpPr>
        <p:spPr/>
        <p:txBody>
          <a:bodyPr/>
          <a:lstStyle/>
          <a:p>
            <a:r>
              <a:rPr lang="en-US" dirty="0"/>
              <a:t>MADE THIS TEAM</a:t>
            </a:r>
          </a:p>
        </p:txBody>
      </p:sp>
      <p:pic>
        <p:nvPicPr>
          <p:cNvPr id="48" name="図プレースホルダー 47"/>
          <p:cNvPicPr>
            <a:picLocks noGrp="1" noChangeAspect="1"/>
          </p:cNvPicPr>
          <p:nvPr>
            <p:ph type="pic" sz="quarter" idx="45"/>
          </p:nvPr>
        </p:nvPicPr>
        <p:blipFill>
          <a:blip r:embed="rId2" cstate="print">
            <a:extLst>
              <a:ext uri="{28A0092B-C50C-407E-A947-70E740481C1C}">
                <a14:useLocalDpi xmlns:a14="http://schemas.microsoft.com/office/drawing/2010/main" val="0"/>
              </a:ext>
            </a:extLst>
          </a:blip>
          <a:srcRect/>
          <a:stretch>
            <a:fillRect/>
          </a:stretch>
        </p:blipFill>
        <p:spPr/>
      </p:pic>
      <p:sp>
        <p:nvSpPr>
          <p:cNvPr id="31" name="テキスト プレースホルダー 30"/>
          <p:cNvSpPr>
            <a:spLocks noGrp="1"/>
          </p:cNvSpPr>
          <p:nvPr>
            <p:ph type="body" sz="quarter" idx="54"/>
          </p:nvPr>
        </p:nvSpPr>
        <p:spPr>
          <a:xfrm>
            <a:off x="1438350" y="3127276"/>
            <a:ext cx="2421409" cy="812611"/>
          </a:xfrm>
        </p:spPr>
        <p:txBody>
          <a:bodyPr>
            <a:normAutofit/>
          </a:bodyPr>
          <a:lstStyle/>
          <a:p>
            <a:r>
              <a:rPr lang="en-US" dirty="0"/>
              <a:t>15 JAN</a:t>
            </a:r>
          </a:p>
        </p:txBody>
      </p:sp>
      <p:sp>
        <p:nvSpPr>
          <p:cNvPr id="32" name="テキスト プレースホルダー 31"/>
          <p:cNvSpPr>
            <a:spLocks noGrp="1"/>
          </p:cNvSpPr>
          <p:nvPr>
            <p:ph type="body" sz="quarter" idx="55"/>
          </p:nvPr>
        </p:nvSpPr>
        <p:spPr/>
        <p:txBody>
          <a:bodyPr/>
          <a:lstStyle/>
          <a:p>
            <a:r>
              <a:rPr lang="en-US" dirty="0"/>
              <a:t>COOKED UP AN IDEA</a:t>
            </a:r>
          </a:p>
        </p:txBody>
      </p:sp>
      <p:pic>
        <p:nvPicPr>
          <p:cNvPr id="49" name="図プレースホルダー 48"/>
          <p:cNvPicPr>
            <a:picLocks noGrp="1" noChangeAspect="1"/>
          </p:cNvPicPr>
          <p:nvPr>
            <p:ph type="pic" sz="quarter" idx="57"/>
          </p:nvPr>
        </p:nvPicPr>
        <p:blipFill>
          <a:blip r:embed="rId3" cstate="print">
            <a:extLst>
              <a:ext uri="{28A0092B-C50C-407E-A947-70E740481C1C}">
                <a14:useLocalDpi xmlns:a14="http://schemas.microsoft.com/office/drawing/2010/main" val="0"/>
              </a:ext>
            </a:extLst>
          </a:blip>
          <a:srcRect/>
          <a:stretch>
            <a:fillRect/>
          </a:stretch>
        </p:blipFill>
        <p:spPr/>
      </p:pic>
      <p:sp>
        <p:nvSpPr>
          <p:cNvPr id="35" name="テキスト プレースホルダー 34"/>
          <p:cNvSpPr>
            <a:spLocks noGrp="1"/>
          </p:cNvSpPr>
          <p:nvPr>
            <p:ph type="body" sz="quarter" idx="58"/>
          </p:nvPr>
        </p:nvSpPr>
        <p:spPr>
          <a:xfrm>
            <a:off x="4606702" y="3055268"/>
            <a:ext cx="2395384" cy="812611"/>
          </a:xfrm>
        </p:spPr>
        <p:txBody>
          <a:bodyPr/>
          <a:lstStyle/>
          <a:p>
            <a:r>
              <a:rPr lang="en-US" dirty="0"/>
              <a:t>18 JAN</a:t>
            </a:r>
          </a:p>
        </p:txBody>
      </p:sp>
      <p:sp>
        <p:nvSpPr>
          <p:cNvPr id="36" name="テキスト プレースホルダー 35"/>
          <p:cNvSpPr>
            <a:spLocks noGrp="1"/>
          </p:cNvSpPr>
          <p:nvPr>
            <p:ph type="body" sz="quarter" idx="59"/>
          </p:nvPr>
        </p:nvSpPr>
        <p:spPr>
          <a:xfrm>
            <a:off x="7343006" y="6079603"/>
            <a:ext cx="3360591" cy="647650"/>
          </a:xfrm>
        </p:spPr>
        <p:txBody>
          <a:bodyPr/>
          <a:lstStyle/>
          <a:p>
            <a:r>
              <a:rPr lang="en-US" dirty="0"/>
              <a:t>SUBMITTED FOR APPROVAL</a:t>
            </a:r>
          </a:p>
        </p:txBody>
      </p:sp>
      <p:sp>
        <p:nvSpPr>
          <p:cNvPr id="39" name="テキスト プレースホルダー 38"/>
          <p:cNvSpPr>
            <a:spLocks noGrp="1"/>
          </p:cNvSpPr>
          <p:nvPr>
            <p:ph type="body" sz="quarter" idx="62"/>
          </p:nvPr>
        </p:nvSpPr>
        <p:spPr>
          <a:xfrm>
            <a:off x="8063086" y="3055268"/>
            <a:ext cx="2227583" cy="812611"/>
          </a:xfrm>
        </p:spPr>
        <p:txBody>
          <a:bodyPr/>
          <a:lstStyle/>
          <a:p>
            <a:r>
              <a:rPr lang="en-US" dirty="0"/>
              <a:t>25 JAN</a:t>
            </a:r>
          </a:p>
        </p:txBody>
      </p:sp>
      <p:sp>
        <p:nvSpPr>
          <p:cNvPr id="40" name="テキスト プレースホルダー 39"/>
          <p:cNvSpPr>
            <a:spLocks noGrp="1"/>
          </p:cNvSpPr>
          <p:nvPr>
            <p:ph type="body" sz="quarter" idx="63"/>
          </p:nvPr>
        </p:nvSpPr>
        <p:spPr/>
        <p:txBody>
          <a:bodyPr/>
          <a:lstStyle/>
          <a:p>
            <a:r>
              <a:rPr lang="en-US" dirty="0"/>
              <a:t>CAME UP WITH THE ALGO</a:t>
            </a:r>
          </a:p>
        </p:txBody>
      </p:sp>
      <p:pic>
        <p:nvPicPr>
          <p:cNvPr id="51" name="図プレースホルダー 50"/>
          <p:cNvPicPr>
            <a:picLocks noGrp="1" noChangeAspect="1"/>
          </p:cNvPicPr>
          <p:nvPr>
            <p:ph type="pic" sz="quarter" idx="65"/>
          </p:nvPr>
        </p:nvPicPr>
        <p:blipFill>
          <a:blip r:embed="rId4" cstate="print">
            <a:extLst>
              <a:ext uri="{28A0092B-C50C-407E-A947-70E740481C1C}">
                <a14:useLocalDpi xmlns:a14="http://schemas.microsoft.com/office/drawing/2010/main" val="0"/>
              </a:ext>
            </a:extLst>
          </a:blip>
          <a:srcRect/>
          <a:stretch>
            <a:fillRect/>
          </a:stretch>
        </p:blipFill>
        <p:spPr/>
      </p:pic>
      <p:sp>
        <p:nvSpPr>
          <p:cNvPr id="43" name="テキスト プレースホルダー 42"/>
          <p:cNvSpPr>
            <a:spLocks noGrp="1"/>
          </p:cNvSpPr>
          <p:nvPr>
            <p:ph type="body" sz="quarter" idx="66"/>
          </p:nvPr>
        </p:nvSpPr>
        <p:spPr>
          <a:xfrm>
            <a:off x="11231438" y="3122310"/>
            <a:ext cx="2205385" cy="812611"/>
          </a:xfrm>
        </p:spPr>
        <p:txBody>
          <a:bodyPr/>
          <a:lstStyle/>
          <a:p>
            <a:r>
              <a:rPr lang="en-US" dirty="0"/>
              <a:t>30 JAN</a:t>
            </a:r>
          </a:p>
        </p:txBody>
      </p:sp>
      <p:sp>
        <p:nvSpPr>
          <p:cNvPr id="44" name="テキスト プレースホルダー 43"/>
          <p:cNvSpPr>
            <a:spLocks noGrp="1"/>
          </p:cNvSpPr>
          <p:nvPr>
            <p:ph type="body" sz="quarter" idx="67"/>
          </p:nvPr>
        </p:nvSpPr>
        <p:spPr/>
        <p:txBody>
          <a:bodyPr/>
          <a:lstStyle/>
          <a:p>
            <a:r>
              <a:rPr lang="en-US" dirty="0"/>
              <a:t>PPT WAS SUBMITTED</a:t>
            </a:r>
          </a:p>
        </p:txBody>
      </p:sp>
      <p:sp>
        <p:nvSpPr>
          <p:cNvPr id="47" name="テキスト プレースホルダー 46"/>
          <p:cNvSpPr>
            <a:spLocks noGrp="1"/>
          </p:cNvSpPr>
          <p:nvPr>
            <p:ph type="body" sz="quarter" idx="70"/>
          </p:nvPr>
        </p:nvSpPr>
        <p:spPr>
          <a:xfrm>
            <a:off x="14255774" y="3122310"/>
            <a:ext cx="2952328" cy="812611"/>
          </a:xfrm>
        </p:spPr>
        <p:txBody>
          <a:bodyPr>
            <a:normAutofit/>
          </a:bodyPr>
          <a:lstStyle/>
          <a:p>
            <a:r>
              <a:rPr lang="en-US" sz="3600" dirty="0"/>
              <a:t>31 MARCH</a:t>
            </a:r>
          </a:p>
        </p:txBody>
      </p:sp>
      <p:pic>
        <p:nvPicPr>
          <p:cNvPr id="5" name="Picture Placeholder 4"/>
          <p:cNvPicPr>
            <a:picLocks noGrp="1" noChangeAspect="1"/>
          </p:cNvPicPr>
          <p:nvPr>
            <p:ph type="pic" sz="quarter" idx="61"/>
          </p:nvPr>
        </p:nvPicPr>
        <p:blipFill>
          <a:blip r:embed="rId5" cstate="print">
            <a:extLst>
              <a:ext uri="{28A0092B-C50C-407E-A947-70E740481C1C}">
                <a14:useLocalDpi xmlns:a14="http://schemas.microsoft.com/office/drawing/2010/main" val="0"/>
              </a:ext>
            </a:extLst>
          </a:blip>
          <a:srcRect l="1600" r="1600"/>
          <a:stretch>
            <a:fillRect/>
          </a:stretch>
        </p:blipFill>
        <p:spPr>
          <a:xfrm>
            <a:off x="15335894" y="4711452"/>
            <a:ext cx="799637" cy="799637"/>
          </a:xfrm>
        </p:spPr>
      </p:pic>
      <p:pic>
        <p:nvPicPr>
          <p:cNvPr id="2" name="Picture Placeholder 1"/>
          <p:cNvPicPr>
            <a:picLocks noGrp="1" noChangeAspect="1"/>
          </p:cNvPicPr>
          <p:nvPr>
            <p:ph type="pic" sz="quarter" idx="69"/>
          </p:nvPr>
        </p:nvPicPr>
        <p:blipFill>
          <a:blip r:embed="rId6" cstate="print">
            <a:extLst>
              <a:ext uri="{28A0092B-C50C-407E-A947-70E740481C1C}">
                <a14:useLocalDpi xmlns:a14="http://schemas.microsoft.com/office/drawing/2010/main" val="0"/>
              </a:ext>
            </a:extLst>
          </a:blip>
          <a:srcRect t="3704" b="3704"/>
          <a:stretch>
            <a:fillRect/>
          </a:stretch>
        </p:blipFill>
        <p:spPr>
          <a:xfrm>
            <a:off x="8855075" y="4711700"/>
            <a:ext cx="630238" cy="630238"/>
          </a:xfrm>
        </p:spPr>
      </p:pic>
    </p:spTree>
    <p:extLst>
      <p:ext uri="{BB962C8B-B14F-4D97-AF65-F5344CB8AC3E}">
        <p14:creationId xmlns:p14="http://schemas.microsoft.com/office/powerpoint/2010/main" val="576262504"/>
      </p:ext>
    </p:extLst>
  </p:cSld>
  <p:clrMapOvr>
    <a:masterClrMapping/>
  </p:clrMapOvr>
  <p:transition spd="slow" advTm="14666">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latin typeface="Algerian" pitchFamily="82" charset="0"/>
              </a:rPr>
              <a:t>OUR </a:t>
            </a:r>
            <a:r>
              <a:rPr lang="en-US" dirty="0">
                <a:solidFill>
                  <a:schemeClr val="accent1"/>
                </a:solidFill>
                <a:latin typeface="Algerian" pitchFamily="82" charset="0"/>
              </a:rPr>
              <a:t>Motivation</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4</a:t>
            </a:fld>
            <a:endParaRPr lang="en-US" dirty="0"/>
          </a:p>
        </p:txBody>
      </p:sp>
      <p:sp>
        <p:nvSpPr>
          <p:cNvPr id="4" name="テキスト プレースホルダー 3"/>
          <p:cNvSpPr>
            <a:spLocks noGrp="1"/>
          </p:cNvSpPr>
          <p:nvPr>
            <p:ph type="body" sz="quarter" idx="15"/>
          </p:nvPr>
        </p:nvSpPr>
        <p:spPr/>
        <p:txBody>
          <a:bodyPr/>
          <a:lstStyle/>
          <a:p>
            <a:pPr>
              <a:lnSpc>
                <a:spcPct val="107000"/>
              </a:lnSpc>
              <a:spcAft>
                <a:spcPts val="800"/>
              </a:spcAft>
            </a:pPr>
            <a:r>
              <a:rPr lang="en-US" i="1" dirty="0">
                <a:latin typeface="Calibri" pitchFamily="34" charset="0"/>
                <a:ea typeface="Calibri"/>
                <a:cs typeface="Calibri" pitchFamily="34" charset="0"/>
              </a:rPr>
              <a:t>Before going deep into our algorithm, let us look at another problem called stable marriage problem.</a:t>
            </a:r>
            <a:endParaRPr lang="en-IN" i="1" dirty="0">
              <a:latin typeface="Calibri" pitchFamily="34" charset="0"/>
              <a:ea typeface="Calibri"/>
              <a:cs typeface="Calibri" pitchFamily="34" charset="0"/>
            </a:endParaRPr>
          </a:p>
          <a:p>
            <a:pPr marL="75565" marR="74930" algn="just">
              <a:lnSpc>
                <a:spcPct val="106000"/>
              </a:lnSpc>
              <a:spcBef>
                <a:spcPts val="1035"/>
              </a:spcBef>
              <a:spcAft>
                <a:spcPts val="0"/>
              </a:spcAft>
            </a:pPr>
            <a:r>
              <a:rPr lang="en-US" i="1" dirty="0">
                <a:latin typeface="Calibri" pitchFamily="34" charset="0"/>
                <a:ea typeface="Times New Roman"/>
                <a:cs typeface="Calibri" pitchFamily="34" charset="0"/>
              </a:rPr>
              <a:t>Problem Statement: Consider</a:t>
            </a:r>
            <a:r>
              <a:rPr lang="en-US" i="1" spc="-7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a</a:t>
            </a:r>
            <a:r>
              <a:rPr lang="en-US" i="1" spc="-3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dating</a:t>
            </a:r>
            <a:r>
              <a:rPr lang="en-US" i="1" spc="-5" dirty="0">
                <a:latin typeface="Calibri" pitchFamily="34" charset="0"/>
                <a:ea typeface="Times New Roman"/>
                <a:cs typeface="Calibri" pitchFamily="34" charset="0"/>
              </a:rPr>
              <a:t> </a:t>
            </a:r>
            <a:r>
              <a:rPr lang="en-US" i="1" spc="-10" dirty="0">
                <a:latin typeface="Calibri" pitchFamily="34" charset="0"/>
                <a:ea typeface="Times New Roman"/>
                <a:cs typeface="Calibri" pitchFamily="34" charset="0"/>
              </a:rPr>
              <a:t>agency</a:t>
            </a:r>
            <a:r>
              <a:rPr lang="en-US" i="1" spc="-1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that</a:t>
            </a:r>
            <a:r>
              <a:rPr lang="en-US" i="1" spc="-2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must</a:t>
            </a:r>
            <a:r>
              <a:rPr lang="en-US" i="1" spc="-3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match</a:t>
            </a:r>
            <a:r>
              <a:rPr lang="en-US" i="1" spc="-4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up</a:t>
            </a:r>
            <a:r>
              <a:rPr lang="en-US" i="1" spc="-3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n</a:t>
            </a:r>
            <a:r>
              <a:rPr lang="en-US" i="1" spc="-3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men</a:t>
            </a:r>
            <a:r>
              <a:rPr lang="en-US" i="1" spc="-3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and</a:t>
            </a:r>
            <a:r>
              <a:rPr lang="en-US" i="1" spc="-2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n</a:t>
            </a:r>
            <a:r>
              <a:rPr lang="en-US" i="1" spc="-3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women.</a:t>
            </a:r>
            <a:r>
              <a:rPr lang="en-US" i="1" spc="4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Each</a:t>
            </a:r>
            <a:r>
              <a:rPr lang="en-US" i="1" spc="-4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man</a:t>
            </a:r>
            <a:r>
              <a:rPr lang="en-US" i="1" spc="-4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has</a:t>
            </a:r>
            <a:r>
              <a:rPr lang="en-US" i="1" spc="-2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an</a:t>
            </a:r>
            <a:r>
              <a:rPr lang="en-US" i="1" spc="-2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ordered</a:t>
            </a:r>
            <a:r>
              <a:rPr lang="en-US" i="1" spc="-25" dirty="0">
                <a:latin typeface="Calibri" pitchFamily="34" charset="0"/>
                <a:ea typeface="Times New Roman"/>
                <a:cs typeface="Calibri" pitchFamily="34" charset="0"/>
              </a:rPr>
              <a:t> </a:t>
            </a:r>
            <a:r>
              <a:rPr lang="en-US" i="1" spc="-20" dirty="0">
                <a:latin typeface="Calibri" pitchFamily="34" charset="0"/>
                <a:ea typeface="Times New Roman"/>
                <a:cs typeface="Calibri" pitchFamily="34" charset="0"/>
              </a:rPr>
              <a:t>preference</a:t>
            </a:r>
            <a:r>
              <a:rPr lang="en-US" i="1" dirty="0">
                <a:latin typeface="Calibri" pitchFamily="34" charset="0"/>
                <a:ea typeface="Times New Roman"/>
                <a:cs typeface="Calibri" pitchFamily="34" charset="0"/>
              </a:rPr>
              <a:t> list of the n women, and each woman has a similar list of the n men. Is there a good algorithm that the </a:t>
            </a:r>
            <a:r>
              <a:rPr lang="en-US" i="1" spc="-10" dirty="0">
                <a:latin typeface="Calibri" pitchFamily="34" charset="0"/>
                <a:ea typeface="Times New Roman"/>
                <a:cs typeface="Calibri" pitchFamily="34" charset="0"/>
              </a:rPr>
              <a:t>agency </a:t>
            </a:r>
            <a:r>
              <a:rPr lang="en-US" i="1" dirty="0">
                <a:latin typeface="Calibri" pitchFamily="34" charset="0"/>
                <a:ea typeface="Times New Roman"/>
                <a:cs typeface="Calibri" pitchFamily="34" charset="0"/>
              </a:rPr>
              <a:t>can use to determine a good</a:t>
            </a:r>
            <a:r>
              <a:rPr lang="en-US" i="1" spc="1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pairing?</a:t>
            </a:r>
            <a:endParaRPr lang="en-IN" sz="1600" i="1" dirty="0">
              <a:latin typeface="Calibri" pitchFamily="34" charset="0"/>
              <a:ea typeface="Times New Roman"/>
              <a:cs typeface="Calibri" pitchFamily="34" charset="0"/>
            </a:endParaRPr>
          </a:p>
          <a:p>
            <a:pPr>
              <a:lnSpc>
                <a:spcPct val="107000"/>
              </a:lnSpc>
              <a:spcAft>
                <a:spcPts val="800"/>
              </a:spcAft>
            </a:pPr>
            <a:r>
              <a:rPr lang="en-US" i="1" dirty="0">
                <a:latin typeface="Calibri" pitchFamily="34" charset="0"/>
                <a:ea typeface="Calibri"/>
                <a:cs typeface="Calibri" pitchFamily="34" charset="0"/>
              </a:rPr>
              <a:t> </a:t>
            </a:r>
            <a:endParaRPr lang="en-IN" i="1" dirty="0">
              <a:latin typeface="Calibri" pitchFamily="34" charset="0"/>
              <a:ea typeface="Calibri"/>
              <a:cs typeface="Calibri" pitchFamily="34" charset="0"/>
            </a:endParaRPr>
          </a:p>
          <a:p>
            <a:pPr marL="75565" marR="69215" algn="just">
              <a:lnSpc>
                <a:spcPct val="106000"/>
              </a:lnSpc>
              <a:spcBef>
                <a:spcPts val="660"/>
              </a:spcBef>
              <a:spcAft>
                <a:spcPts val="0"/>
              </a:spcAft>
            </a:pPr>
            <a:r>
              <a:rPr lang="en-US" i="1" dirty="0">
                <a:latin typeface="Calibri" pitchFamily="34" charset="0"/>
                <a:ea typeface="Times New Roman"/>
                <a:cs typeface="Calibri" pitchFamily="34" charset="0"/>
              </a:rPr>
              <a:t>What</a:t>
            </a:r>
            <a:r>
              <a:rPr lang="en-US" i="1" spc="-7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properties</a:t>
            </a:r>
            <a:r>
              <a:rPr lang="en-US" i="1" spc="-4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should</a:t>
            </a:r>
            <a:r>
              <a:rPr lang="en-US" i="1" spc="-4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a</a:t>
            </a:r>
            <a:r>
              <a:rPr lang="en-US" i="1" spc="-7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good</a:t>
            </a:r>
            <a:r>
              <a:rPr lang="en-US" i="1" spc="-5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pairing</a:t>
            </a:r>
            <a:r>
              <a:rPr lang="en-US" i="1" spc="-45" dirty="0">
                <a:latin typeface="Calibri" pitchFamily="34" charset="0"/>
                <a:ea typeface="Times New Roman"/>
                <a:cs typeface="Calibri" pitchFamily="34" charset="0"/>
              </a:rPr>
              <a:t> </a:t>
            </a:r>
            <a:r>
              <a:rPr lang="en-US" i="1" spc="-15" dirty="0">
                <a:latin typeface="Calibri" pitchFamily="34" charset="0"/>
                <a:ea typeface="Times New Roman"/>
                <a:cs typeface="Calibri" pitchFamily="34" charset="0"/>
              </a:rPr>
              <a:t>have?</a:t>
            </a:r>
            <a:r>
              <a:rPr lang="en-US" i="1" spc="2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One</a:t>
            </a:r>
            <a:r>
              <a:rPr lang="en-US" i="1" spc="-7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possible</a:t>
            </a:r>
            <a:r>
              <a:rPr lang="en-US" i="1" spc="-3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criterion</a:t>
            </a:r>
            <a:r>
              <a:rPr lang="en-US" i="1" spc="-3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for</a:t>
            </a:r>
            <a:r>
              <a:rPr lang="en-US" i="1" spc="-7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a</a:t>
            </a:r>
            <a:r>
              <a:rPr lang="en-US" i="1" spc="-6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“good”</a:t>
            </a:r>
            <a:r>
              <a:rPr lang="en-US" i="1" spc="-5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pairing</a:t>
            </a:r>
            <a:r>
              <a:rPr lang="en-US" i="1" spc="-4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is</a:t>
            </a:r>
            <a:r>
              <a:rPr lang="en-US" i="1" spc="-5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one</a:t>
            </a:r>
            <a:r>
              <a:rPr lang="en-US" i="1" spc="-5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in</a:t>
            </a:r>
            <a:r>
              <a:rPr lang="en-US" i="1" spc="-7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which</a:t>
            </a:r>
            <a:r>
              <a:rPr lang="en-US" i="1" spc="-7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the </a:t>
            </a:r>
            <a:r>
              <a:rPr lang="en-US" i="1" spc="-20" dirty="0">
                <a:latin typeface="Calibri" pitchFamily="34" charset="0"/>
                <a:ea typeface="Times New Roman"/>
                <a:cs typeface="Calibri" pitchFamily="34" charset="0"/>
              </a:rPr>
              <a:t>number </a:t>
            </a:r>
            <a:r>
              <a:rPr lang="en-US" i="1" dirty="0">
                <a:latin typeface="Calibri" pitchFamily="34" charset="0"/>
                <a:ea typeface="Times New Roman"/>
                <a:cs typeface="Calibri" pitchFamily="34" charset="0"/>
              </a:rPr>
              <a:t>of first </a:t>
            </a:r>
            <a:r>
              <a:rPr lang="en-US" i="1" spc="-15" dirty="0">
                <a:latin typeface="Calibri" pitchFamily="34" charset="0"/>
                <a:ea typeface="Times New Roman"/>
                <a:cs typeface="Calibri" pitchFamily="34" charset="0"/>
              </a:rPr>
              <a:t>ranked </a:t>
            </a:r>
            <a:r>
              <a:rPr lang="en-US" i="1" dirty="0">
                <a:latin typeface="Calibri" pitchFamily="34" charset="0"/>
                <a:ea typeface="Times New Roman"/>
                <a:cs typeface="Calibri" pitchFamily="34" charset="0"/>
              </a:rPr>
              <a:t>choices is maximized. Another possibility is to minimize the </a:t>
            </a:r>
            <a:r>
              <a:rPr lang="en-US" i="1" spc="-20" dirty="0">
                <a:latin typeface="Calibri" pitchFamily="34" charset="0"/>
                <a:ea typeface="Times New Roman"/>
                <a:cs typeface="Calibri" pitchFamily="34" charset="0"/>
              </a:rPr>
              <a:t>number </a:t>
            </a:r>
            <a:r>
              <a:rPr lang="en-US" i="1" dirty="0">
                <a:latin typeface="Calibri" pitchFamily="34" charset="0"/>
                <a:ea typeface="Times New Roman"/>
                <a:cs typeface="Calibri" pitchFamily="34" charset="0"/>
              </a:rPr>
              <a:t>of last </a:t>
            </a:r>
            <a:r>
              <a:rPr lang="en-US" i="1" spc="-15" dirty="0">
                <a:latin typeface="Calibri" pitchFamily="34" charset="0"/>
                <a:ea typeface="Times New Roman"/>
                <a:cs typeface="Calibri" pitchFamily="34" charset="0"/>
              </a:rPr>
              <a:t>ranked </a:t>
            </a:r>
            <a:r>
              <a:rPr lang="en-US" i="1" dirty="0">
                <a:latin typeface="Calibri" pitchFamily="34" charset="0"/>
                <a:ea typeface="Times New Roman"/>
                <a:cs typeface="Calibri" pitchFamily="34" charset="0"/>
              </a:rPr>
              <a:t>choices.</a:t>
            </a:r>
            <a:r>
              <a:rPr lang="en-US" i="1" spc="1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Or</a:t>
            </a:r>
            <a:r>
              <a:rPr lang="en-US" i="1" spc="-10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perhaps</a:t>
            </a:r>
            <a:r>
              <a:rPr lang="en-US" i="1" spc="-6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minimizing</a:t>
            </a:r>
            <a:r>
              <a:rPr lang="en-US" i="1" spc="-11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the</a:t>
            </a:r>
            <a:r>
              <a:rPr lang="en-US" i="1" spc="-8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sum</a:t>
            </a:r>
            <a:r>
              <a:rPr lang="en-US" i="1" spc="-7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of</a:t>
            </a:r>
            <a:r>
              <a:rPr lang="en-US" i="1" spc="-8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the</a:t>
            </a:r>
            <a:r>
              <a:rPr lang="en-US" i="1" spc="-8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ranks</a:t>
            </a:r>
            <a:r>
              <a:rPr lang="en-US" i="1" spc="-7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of</a:t>
            </a:r>
            <a:r>
              <a:rPr lang="en-US" i="1" spc="-7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the</a:t>
            </a:r>
            <a:r>
              <a:rPr lang="en-US" i="1" spc="-8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choices,</a:t>
            </a:r>
            <a:r>
              <a:rPr lang="en-US" i="1" spc="-5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which</a:t>
            </a:r>
            <a:r>
              <a:rPr lang="en-US" i="1" spc="-10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may</a:t>
            </a:r>
            <a:r>
              <a:rPr lang="en-US" i="1" spc="-8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be</a:t>
            </a:r>
            <a:r>
              <a:rPr lang="en-US" i="1" spc="-8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thought</a:t>
            </a:r>
            <a:r>
              <a:rPr lang="en-US" i="1" spc="-7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of</a:t>
            </a:r>
            <a:r>
              <a:rPr lang="en-US" i="1" spc="-7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as</a:t>
            </a:r>
            <a:r>
              <a:rPr lang="en-US" i="1" spc="-8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maximizing the</a:t>
            </a:r>
            <a:r>
              <a:rPr lang="en-US" i="1" spc="-55" dirty="0">
                <a:latin typeface="Calibri" pitchFamily="34" charset="0"/>
                <a:ea typeface="Times New Roman"/>
                <a:cs typeface="Calibri" pitchFamily="34" charset="0"/>
              </a:rPr>
              <a:t> </a:t>
            </a:r>
            <a:r>
              <a:rPr lang="en-US" i="1" spc="-15" dirty="0">
                <a:latin typeface="Calibri" pitchFamily="34" charset="0"/>
                <a:ea typeface="Times New Roman"/>
                <a:cs typeface="Calibri" pitchFamily="34" charset="0"/>
              </a:rPr>
              <a:t>average</a:t>
            </a:r>
            <a:r>
              <a:rPr lang="en-US" i="1" spc="-3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happiness.</a:t>
            </a:r>
            <a:r>
              <a:rPr lang="en-US" i="1" spc="5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In</a:t>
            </a:r>
            <a:r>
              <a:rPr lang="en-US" i="1" spc="-5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this</a:t>
            </a:r>
            <a:r>
              <a:rPr lang="en-US" i="1" spc="-5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solution we</a:t>
            </a:r>
            <a:r>
              <a:rPr lang="en-US" i="1" spc="-6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will</a:t>
            </a:r>
            <a:r>
              <a:rPr lang="en-US" i="1" spc="-7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focus</a:t>
            </a:r>
            <a:r>
              <a:rPr lang="en-US" i="1" spc="-4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on</a:t>
            </a:r>
            <a:r>
              <a:rPr lang="en-US" i="1" spc="-5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a</a:t>
            </a:r>
            <a:r>
              <a:rPr lang="en-US" i="1" spc="-4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very</a:t>
            </a:r>
            <a:r>
              <a:rPr lang="en-US" i="1" spc="-6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basic</a:t>
            </a:r>
            <a:r>
              <a:rPr lang="en-US" i="1" spc="-3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criterion:</a:t>
            </a:r>
            <a:r>
              <a:rPr lang="en-US" i="1" spc="3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stability.</a:t>
            </a:r>
            <a:r>
              <a:rPr lang="en-US" i="1" spc="4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A</a:t>
            </a:r>
            <a:r>
              <a:rPr lang="en-US" i="1" spc="-5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pairing</a:t>
            </a:r>
            <a:r>
              <a:rPr lang="en-US" i="1" spc="-40"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is</a:t>
            </a:r>
            <a:r>
              <a:rPr lang="en-US" i="1" spc="-4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unstable if there is a man and a woman who </a:t>
            </a:r>
            <a:r>
              <a:rPr lang="en-US" i="1" spc="-20" dirty="0">
                <a:latin typeface="Calibri" pitchFamily="34" charset="0"/>
                <a:ea typeface="Times New Roman"/>
                <a:cs typeface="Calibri" pitchFamily="34" charset="0"/>
              </a:rPr>
              <a:t>prefer </a:t>
            </a:r>
            <a:r>
              <a:rPr lang="en-US" i="1" dirty="0">
                <a:latin typeface="Calibri" pitchFamily="34" charset="0"/>
                <a:ea typeface="Times New Roman"/>
                <a:cs typeface="Calibri" pitchFamily="34" charset="0"/>
              </a:rPr>
              <a:t>each </a:t>
            </a:r>
            <a:r>
              <a:rPr lang="en-US" i="1" spc="-20" dirty="0">
                <a:latin typeface="Calibri" pitchFamily="34" charset="0"/>
                <a:ea typeface="Times New Roman"/>
                <a:cs typeface="Calibri" pitchFamily="34" charset="0"/>
              </a:rPr>
              <a:t>other </a:t>
            </a:r>
            <a:r>
              <a:rPr lang="en-US" i="1" dirty="0">
                <a:latin typeface="Calibri" pitchFamily="34" charset="0"/>
                <a:ea typeface="Times New Roman"/>
                <a:cs typeface="Calibri" pitchFamily="34" charset="0"/>
              </a:rPr>
              <a:t>to their </a:t>
            </a:r>
            <a:r>
              <a:rPr lang="en-US" i="1" spc="-15" dirty="0">
                <a:latin typeface="Calibri" pitchFamily="34" charset="0"/>
                <a:ea typeface="Times New Roman"/>
                <a:cs typeface="Calibri" pitchFamily="34" charset="0"/>
              </a:rPr>
              <a:t>current </a:t>
            </a:r>
            <a:r>
              <a:rPr lang="en-US" i="1" dirty="0">
                <a:latin typeface="Calibri" pitchFamily="34" charset="0"/>
                <a:ea typeface="Times New Roman"/>
                <a:cs typeface="Calibri" pitchFamily="34" charset="0"/>
              </a:rPr>
              <a:t>partners. </a:t>
            </a:r>
            <a:r>
              <a:rPr lang="en-US" i="1" spc="-45" dirty="0">
                <a:latin typeface="Calibri" pitchFamily="34" charset="0"/>
                <a:ea typeface="Times New Roman"/>
                <a:cs typeface="Calibri" pitchFamily="34" charset="0"/>
              </a:rPr>
              <a:t>We </a:t>
            </a:r>
            <a:r>
              <a:rPr lang="en-US" i="1" dirty="0">
                <a:latin typeface="Calibri" pitchFamily="34" charset="0"/>
                <a:ea typeface="Times New Roman"/>
                <a:cs typeface="Calibri" pitchFamily="34" charset="0"/>
              </a:rPr>
              <a:t>will call such a </a:t>
            </a:r>
            <a:r>
              <a:rPr lang="en-US" i="1" spc="-15" dirty="0">
                <a:latin typeface="Calibri" pitchFamily="34" charset="0"/>
                <a:ea typeface="Times New Roman"/>
                <a:cs typeface="Calibri" pitchFamily="34" charset="0"/>
              </a:rPr>
              <a:t>pair </a:t>
            </a:r>
            <a:r>
              <a:rPr lang="en-US" i="1" dirty="0">
                <a:latin typeface="Calibri" pitchFamily="34" charset="0"/>
                <a:ea typeface="Times New Roman"/>
                <a:cs typeface="Calibri" pitchFamily="34" charset="0"/>
              </a:rPr>
              <a:t>a </a:t>
            </a:r>
            <a:r>
              <a:rPr lang="en-US" i="1" spc="-20" dirty="0">
                <a:latin typeface="Calibri" pitchFamily="34" charset="0"/>
                <a:ea typeface="Times New Roman"/>
                <a:cs typeface="Calibri" pitchFamily="34" charset="0"/>
              </a:rPr>
              <a:t>rogue </a:t>
            </a:r>
            <a:r>
              <a:rPr lang="en-US" i="1" dirty="0">
                <a:latin typeface="Calibri" pitchFamily="34" charset="0"/>
                <a:ea typeface="Times New Roman"/>
                <a:cs typeface="Calibri" pitchFamily="34" charset="0"/>
              </a:rPr>
              <a:t>couple. So a pairing of n men and n women is stable if it has no </a:t>
            </a:r>
            <a:r>
              <a:rPr lang="en-US" i="1" spc="-20" dirty="0">
                <a:latin typeface="Calibri" pitchFamily="34" charset="0"/>
                <a:ea typeface="Times New Roman"/>
                <a:cs typeface="Calibri" pitchFamily="34" charset="0"/>
              </a:rPr>
              <a:t>rogue</a:t>
            </a:r>
            <a:r>
              <a:rPr lang="en-US" i="1" spc="-35" dirty="0">
                <a:latin typeface="Calibri" pitchFamily="34" charset="0"/>
                <a:ea typeface="Times New Roman"/>
                <a:cs typeface="Calibri" pitchFamily="34" charset="0"/>
              </a:rPr>
              <a:t> </a:t>
            </a:r>
            <a:r>
              <a:rPr lang="en-US" i="1" dirty="0">
                <a:latin typeface="Calibri" pitchFamily="34" charset="0"/>
                <a:ea typeface="Times New Roman"/>
                <a:cs typeface="Calibri" pitchFamily="34" charset="0"/>
              </a:rPr>
              <a:t>couples.</a:t>
            </a:r>
            <a:endParaRPr lang="en-IN" sz="1600" i="1" dirty="0">
              <a:effectLst/>
              <a:latin typeface="Calibri" pitchFamily="34" charset="0"/>
              <a:ea typeface="Times New Roman"/>
              <a:cs typeface="Calibri" pitchFamily="34" charset="0"/>
            </a:endParaRPr>
          </a:p>
        </p:txBody>
      </p:sp>
      <p:sp>
        <p:nvSpPr>
          <p:cNvPr id="5" name="フッター プレースホルダー 4"/>
          <p:cNvSpPr>
            <a:spLocks noGrp="1"/>
          </p:cNvSpPr>
          <p:nvPr>
            <p:ph type="ftr" sz="quarter" idx="3"/>
          </p:nvPr>
        </p:nvSpPr>
        <p:spPr/>
        <p:txBody>
          <a:bodyPr/>
          <a:lstStyle/>
          <a:p>
            <a:r>
              <a:rPr lang="en-US" dirty="0">
                <a:latin typeface="Arial" pitchFamily="34" charset="0"/>
                <a:cs typeface="Arial" pitchFamily="34" charset="0"/>
              </a:rPr>
              <a:t>PAGE NO : 3</a:t>
            </a:r>
          </a:p>
        </p:txBody>
      </p:sp>
    </p:spTree>
    <p:extLst>
      <p:ext uri="{BB962C8B-B14F-4D97-AF65-F5344CB8AC3E}">
        <p14:creationId xmlns:p14="http://schemas.microsoft.com/office/powerpoint/2010/main" val="2405910777"/>
      </p:ext>
    </p:extLst>
  </p:cSld>
  <p:clrMapOvr>
    <a:masterClrMapping/>
  </p:clrMapOvr>
  <mc:AlternateContent xmlns:mc="http://schemas.openxmlformats.org/markup-compatibility/2006" xmlns:p14="http://schemas.microsoft.com/office/powerpoint/2010/main">
    <mc:Choice Requires="p14">
      <p:transition spd="slow" p14:dur="2000" advTm="3671">
        <p14:prism isInverted="1"/>
      </p:transition>
    </mc:Choice>
    <mc:Fallback xmlns="">
      <p:transition spd="slow" advTm="36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down)">
                                      <p:cBhvr>
                                        <p:cTn id="25" dur="580">
                                          <p:stCondLst>
                                            <p:cond delay="0"/>
                                          </p:stCondLst>
                                        </p:cTn>
                                        <p:tgtEl>
                                          <p:spTgt spid="4">
                                            <p:txEl>
                                              <p:pRg st="1" end="1"/>
                                            </p:txEl>
                                          </p:spTgt>
                                        </p:tgtEl>
                                      </p:cBhvr>
                                    </p:animEffect>
                                    <p:anim calcmode="lin" valueType="num">
                                      <p:cBhvr>
                                        <p:cTn id="26"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1" end="1"/>
                                            </p:txEl>
                                          </p:spTgt>
                                        </p:tgtEl>
                                      </p:cBhvr>
                                      <p:to x="100000" y="60000"/>
                                    </p:animScale>
                                    <p:animScale>
                                      <p:cBhvr>
                                        <p:cTn id="32" dur="166" decel="50000">
                                          <p:stCondLst>
                                            <p:cond delay="676"/>
                                          </p:stCondLst>
                                        </p:cTn>
                                        <p:tgtEl>
                                          <p:spTgt spid="4">
                                            <p:txEl>
                                              <p:pRg st="1" end="1"/>
                                            </p:txEl>
                                          </p:spTgt>
                                        </p:tgtEl>
                                      </p:cBhvr>
                                      <p:to x="100000" y="100000"/>
                                    </p:animScale>
                                    <p:animScale>
                                      <p:cBhvr>
                                        <p:cTn id="33" dur="26">
                                          <p:stCondLst>
                                            <p:cond delay="1312"/>
                                          </p:stCondLst>
                                        </p:cTn>
                                        <p:tgtEl>
                                          <p:spTgt spid="4">
                                            <p:txEl>
                                              <p:pRg st="1" end="1"/>
                                            </p:txEl>
                                          </p:spTgt>
                                        </p:tgtEl>
                                      </p:cBhvr>
                                      <p:to x="100000" y="80000"/>
                                    </p:animScale>
                                    <p:animScale>
                                      <p:cBhvr>
                                        <p:cTn id="34" dur="166" decel="50000">
                                          <p:stCondLst>
                                            <p:cond delay="1338"/>
                                          </p:stCondLst>
                                        </p:cTn>
                                        <p:tgtEl>
                                          <p:spTgt spid="4">
                                            <p:txEl>
                                              <p:pRg st="1" end="1"/>
                                            </p:txEl>
                                          </p:spTgt>
                                        </p:tgtEl>
                                      </p:cBhvr>
                                      <p:to x="100000" y="100000"/>
                                    </p:animScale>
                                    <p:animScale>
                                      <p:cBhvr>
                                        <p:cTn id="35" dur="26">
                                          <p:stCondLst>
                                            <p:cond delay="1642"/>
                                          </p:stCondLst>
                                        </p:cTn>
                                        <p:tgtEl>
                                          <p:spTgt spid="4">
                                            <p:txEl>
                                              <p:pRg st="1" end="1"/>
                                            </p:txEl>
                                          </p:spTgt>
                                        </p:tgtEl>
                                      </p:cBhvr>
                                      <p:to x="100000" y="90000"/>
                                    </p:animScale>
                                    <p:animScale>
                                      <p:cBhvr>
                                        <p:cTn id="36" dur="166" decel="50000">
                                          <p:stCondLst>
                                            <p:cond delay="1668"/>
                                          </p:stCondLst>
                                        </p:cTn>
                                        <p:tgtEl>
                                          <p:spTgt spid="4">
                                            <p:txEl>
                                              <p:pRg st="1" end="1"/>
                                            </p:txEl>
                                          </p:spTgt>
                                        </p:tgtEl>
                                      </p:cBhvr>
                                      <p:to x="100000" y="100000"/>
                                    </p:animScale>
                                    <p:animScale>
                                      <p:cBhvr>
                                        <p:cTn id="37" dur="26">
                                          <p:stCondLst>
                                            <p:cond delay="1808"/>
                                          </p:stCondLst>
                                        </p:cTn>
                                        <p:tgtEl>
                                          <p:spTgt spid="4">
                                            <p:txEl>
                                              <p:pRg st="1" end="1"/>
                                            </p:txEl>
                                          </p:spTgt>
                                        </p:tgtEl>
                                      </p:cBhvr>
                                      <p:to x="100000" y="95000"/>
                                    </p:animScale>
                                    <p:animScale>
                                      <p:cBhvr>
                                        <p:cTn id="38" dur="166" decel="50000">
                                          <p:stCondLst>
                                            <p:cond delay="1834"/>
                                          </p:stCondLst>
                                        </p:cTn>
                                        <p:tgtEl>
                                          <p:spTgt spid="4">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wipe(down)">
                                      <p:cBhvr>
                                        <p:cTn id="43" dur="580">
                                          <p:stCondLst>
                                            <p:cond delay="0"/>
                                          </p:stCondLst>
                                        </p:cTn>
                                        <p:tgtEl>
                                          <p:spTgt spid="4">
                                            <p:txEl>
                                              <p:pRg st="2" end="2"/>
                                            </p:txEl>
                                          </p:spTgt>
                                        </p:tgtEl>
                                      </p:cBhvr>
                                    </p:animEffect>
                                    <p:anim calcmode="lin" valueType="num">
                                      <p:cBhvr>
                                        <p:cTn id="44"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xEl>
                                              <p:pRg st="2" end="2"/>
                                            </p:txEl>
                                          </p:spTgt>
                                        </p:tgtEl>
                                      </p:cBhvr>
                                      <p:to x="100000" y="60000"/>
                                    </p:animScale>
                                    <p:animScale>
                                      <p:cBhvr>
                                        <p:cTn id="50" dur="166" decel="50000">
                                          <p:stCondLst>
                                            <p:cond delay="676"/>
                                          </p:stCondLst>
                                        </p:cTn>
                                        <p:tgtEl>
                                          <p:spTgt spid="4">
                                            <p:txEl>
                                              <p:pRg st="2" end="2"/>
                                            </p:txEl>
                                          </p:spTgt>
                                        </p:tgtEl>
                                      </p:cBhvr>
                                      <p:to x="100000" y="100000"/>
                                    </p:animScale>
                                    <p:animScale>
                                      <p:cBhvr>
                                        <p:cTn id="51" dur="26">
                                          <p:stCondLst>
                                            <p:cond delay="1312"/>
                                          </p:stCondLst>
                                        </p:cTn>
                                        <p:tgtEl>
                                          <p:spTgt spid="4">
                                            <p:txEl>
                                              <p:pRg st="2" end="2"/>
                                            </p:txEl>
                                          </p:spTgt>
                                        </p:tgtEl>
                                      </p:cBhvr>
                                      <p:to x="100000" y="80000"/>
                                    </p:animScale>
                                    <p:animScale>
                                      <p:cBhvr>
                                        <p:cTn id="52" dur="166" decel="50000">
                                          <p:stCondLst>
                                            <p:cond delay="1338"/>
                                          </p:stCondLst>
                                        </p:cTn>
                                        <p:tgtEl>
                                          <p:spTgt spid="4">
                                            <p:txEl>
                                              <p:pRg st="2" end="2"/>
                                            </p:txEl>
                                          </p:spTgt>
                                        </p:tgtEl>
                                      </p:cBhvr>
                                      <p:to x="100000" y="100000"/>
                                    </p:animScale>
                                    <p:animScale>
                                      <p:cBhvr>
                                        <p:cTn id="53" dur="26">
                                          <p:stCondLst>
                                            <p:cond delay="1642"/>
                                          </p:stCondLst>
                                        </p:cTn>
                                        <p:tgtEl>
                                          <p:spTgt spid="4">
                                            <p:txEl>
                                              <p:pRg st="2" end="2"/>
                                            </p:txEl>
                                          </p:spTgt>
                                        </p:tgtEl>
                                      </p:cBhvr>
                                      <p:to x="100000" y="90000"/>
                                    </p:animScale>
                                    <p:animScale>
                                      <p:cBhvr>
                                        <p:cTn id="54" dur="166" decel="50000">
                                          <p:stCondLst>
                                            <p:cond delay="1668"/>
                                          </p:stCondLst>
                                        </p:cTn>
                                        <p:tgtEl>
                                          <p:spTgt spid="4">
                                            <p:txEl>
                                              <p:pRg st="2" end="2"/>
                                            </p:txEl>
                                          </p:spTgt>
                                        </p:tgtEl>
                                      </p:cBhvr>
                                      <p:to x="100000" y="100000"/>
                                    </p:animScale>
                                    <p:animScale>
                                      <p:cBhvr>
                                        <p:cTn id="55" dur="26">
                                          <p:stCondLst>
                                            <p:cond delay="1808"/>
                                          </p:stCondLst>
                                        </p:cTn>
                                        <p:tgtEl>
                                          <p:spTgt spid="4">
                                            <p:txEl>
                                              <p:pRg st="2" end="2"/>
                                            </p:txEl>
                                          </p:spTgt>
                                        </p:tgtEl>
                                      </p:cBhvr>
                                      <p:to x="100000" y="95000"/>
                                    </p:animScale>
                                    <p:animScale>
                                      <p:cBhvr>
                                        <p:cTn id="56" dur="166" decel="50000">
                                          <p:stCondLst>
                                            <p:cond delay="1834"/>
                                          </p:stCondLst>
                                        </p:cTn>
                                        <p:tgtEl>
                                          <p:spTgt spid="4">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animEffect transition="in" filter="wipe(down)">
                                      <p:cBhvr>
                                        <p:cTn id="61" dur="580">
                                          <p:stCondLst>
                                            <p:cond delay="0"/>
                                          </p:stCondLst>
                                        </p:cTn>
                                        <p:tgtEl>
                                          <p:spTgt spid="4">
                                            <p:txEl>
                                              <p:pRg st="3" end="3"/>
                                            </p:txEl>
                                          </p:spTgt>
                                        </p:tgtEl>
                                      </p:cBhvr>
                                    </p:animEffect>
                                    <p:anim calcmode="lin" valueType="num">
                                      <p:cBhvr>
                                        <p:cTn id="62" dur="1822" tmFilter="0,0; 0.14,0.36; 0.43,0.73; 0.71,0.91; 1.0,1.0">
                                          <p:stCondLst>
                                            <p:cond delay="0"/>
                                          </p:stCondLst>
                                        </p:cTn>
                                        <p:tgtEl>
                                          <p:spTgt spid="4">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4">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4">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4">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4">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4">
                                            <p:txEl>
                                              <p:pRg st="3" end="3"/>
                                            </p:txEl>
                                          </p:spTgt>
                                        </p:tgtEl>
                                      </p:cBhvr>
                                      <p:to x="100000" y="60000"/>
                                    </p:animScale>
                                    <p:animScale>
                                      <p:cBhvr>
                                        <p:cTn id="68" dur="166" decel="50000">
                                          <p:stCondLst>
                                            <p:cond delay="676"/>
                                          </p:stCondLst>
                                        </p:cTn>
                                        <p:tgtEl>
                                          <p:spTgt spid="4">
                                            <p:txEl>
                                              <p:pRg st="3" end="3"/>
                                            </p:txEl>
                                          </p:spTgt>
                                        </p:tgtEl>
                                      </p:cBhvr>
                                      <p:to x="100000" y="100000"/>
                                    </p:animScale>
                                    <p:animScale>
                                      <p:cBhvr>
                                        <p:cTn id="69" dur="26">
                                          <p:stCondLst>
                                            <p:cond delay="1312"/>
                                          </p:stCondLst>
                                        </p:cTn>
                                        <p:tgtEl>
                                          <p:spTgt spid="4">
                                            <p:txEl>
                                              <p:pRg st="3" end="3"/>
                                            </p:txEl>
                                          </p:spTgt>
                                        </p:tgtEl>
                                      </p:cBhvr>
                                      <p:to x="100000" y="80000"/>
                                    </p:animScale>
                                    <p:animScale>
                                      <p:cBhvr>
                                        <p:cTn id="70" dur="166" decel="50000">
                                          <p:stCondLst>
                                            <p:cond delay="1338"/>
                                          </p:stCondLst>
                                        </p:cTn>
                                        <p:tgtEl>
                                          <p:spTgt spid="4">
                                            <p:txEl>
                                              <p:pRg st="3" end="3"/>
                                            </p:txEl>
                                          </p:spTgt>
                                        </p:tgtEl>
                                      </p:cBhvr>
                                      <p:to x="100000" y="100000"/>
                                    </p:animScale>
                                    <p:animScale>
                                      <p:cBhvr>
                                        <p:cTn id="71" dur="26">
                                          <p:stCondLst>
                                            <p:cond delay="1642"/>
                                          </p:stCondLst>
                                        </p:cTn>
                                        <p:tgtEl>
                                          <p:spTgt spid="4">
                                            <p:txEl>
                                              <p:pRg st="3" end="3"/>
                                            </p:txEl>
                                          </p:spTgt>
                                        </p:tgtEl>
                                      </p:cBhvr>
                                      <p:to x="100000" y="90000"/>
                                    </p:animScale>
                                    <p:animScale>
                                      <p:cBhvr>
                                        <p:cTn id="72" dur="166" decel="50000">
                                          <p:stCondLst>
                                            <p:cond delay="1668"/>
                                          </p:stCondLst>
                                        </p:cTn>
                                        <p:tgtEl>
                                          <p:spTgt spid="4">
                                            <p:txEl>
                                              <p:pRg st="3" end="3"/>
                                            </p:txEl>
                                          </p:spTgt>
                                        </p:tgtEl>
                                      </p:cBhvr>
                                      <p:to x="100000" y="100000"/>
                                    </p:animScale>
                                    <p:animScale>
                                      <p:cBhvr>
                                        <p:cTn id="73" dur="26">
                                          <p:stCondLst>
                                            <p:cond delay="1808"/>
                                          </p:stCondLst>
                                        </p:cTn>
                                        <p:tgtEl>
                                          <p:spTgt spid="4">
                                            <p:txEl>
                                              <p:pRg st="3" end="3"/>
                                            </p:txEl>
                                          </p:spTgt>
                                        </p:tgtEl>
                                      </p:cBhvr>
                                      <p:to x="100000" y="95000"/>
                                    </p:animScale>
                                    <p:animScale>
                                      <p:cBhvr>
                                        <p:cTn id="74" dur="166" decel="50000">
                                          <p:stCondLst>
                                            <p:cond delay="1834"/>
                                          </p:stCondLst>
                                        </p:cTn>
                                        <p:tgtEl>
                                          <p:spTgt spid="4">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dirty="0" err="1">
                <a:latin typeface="Algerian" pitchFamily="82" charset="0"/>
              </a:rPr>
              <a:t>aLGORITHIM</a:t>
            </a:r>
            <a:endParaRPr lang="en-US" dirty="0">
              <a:latin typeface="Algerian" pitchFamily="82"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5</a:t>
            </a:fld>
            <a:endParaRPr lang="en-US" dirty="0"/>
          </a:p>
        </p:txBody>
      </p:sp>
      <p:sp>
        <p:nvSpPr>
          <p:cNvPr id="10" name="テキスト プレースホルダー 9"/>
          <p:cNvSpPr>
            <a:spLocks noGrp="1"/>
          </p:cNvSpPr>
          <p:nvPr>
            <p:ph type="body" sz="quarter" idx="15"/>
          </p:nvPr>
        </p:nvSpPr>
        <p:spPr>
          <a:xfrm>
            <a:off x="4534694" y="2263180"/>
            <a:ext cx="13465496" cy="6624736"/>
          </a:xfrm>
        </p:spPr>
        <p:txBody>
          <a:bodyPr/>
          <a:lstStyle/>
          <a:p>
            <a:r>
              <a:rPr lang="en-US" i="1" dirty="0">
                <a:latin typeface="Algerian" pitchFamily="82" charset="0"/>
                <a:cs typeface="Calibri" pitchFamily="34" charset="0"/>
              </a:rPr>
              <a:t>The proposed algorithm below is famously known as Gayle Shapely algorithm</a:t>
            </a:r>
          </a:p>
          <a:p>
            <a:endParaRPr lang="en-US" i="1" dirty="0">
              <a:latin typeface="Calibri" pitchFamily="34" charset="0"/>
              <a:cs typeface="Calibri" pitchFamily="34" charset="0"/>
            </a:endParaRPr>
          </a:p>
          <a:p>
            <a:r>
              <a:rPr lang="en-US" sz="2800" b="1" i="1" dirty="0">
                <a:latin typeface="Calibri" pitchFamily="34" charset="0"/>
                <a:cs typeface="Calibri" pitchFamily="34" charset="0"/>
              </a:rPr>
              <a:t>Traditional Propose &amp; Reject Algorithm:</a:t>
            </a:r>
          </a:p>
          <a:p>
            <a:endParaRPr lang="en-IN" sz="2800" b="1" i="1" dirty="0">
              <a:latin typeface="Calibri" pitchFamily="34" charset="0"/>
              <a:cs typeface="Calibri" pitchFamily="34" charset="0"/>
            </a:endParaRPr>
          </a:p>
          <a:p>
            <a:r>
              <a:rPr lang="en-US" b="1" i="1" dirty="0">
                <a:latin typeface="Calibri" pitchFamily="34" charset="0"/>
                <a:cs typeface="Calibri" pitchFamily="34" charset="0"/>
              </a:rPr>
              <a:t>Every Morning: </a:t>
            </a:r>
            <a:r>
              <a:rPr lang="en-US" i="1" dirty="0">
                <a:latin typeface="Calibri" pitchFamily="34" charset="0"/>
                <a:cs typeface="Calibri" pitchFamily="34" charset="0"/>
              </a:rPr>
              <a:t>Each man goes to the first woman on his list that has not yet crossed off and propose to her.</a:t>
            </a:r>
            <a:endParaRPr lang="en-IN" i="1" dirty="0">
              <a:latin typeface="Calibri" pitchFamily="34" charset="0"/>
              <a:cs typeface="Calibri" pitchFamily="34" charset="0"/>
            </a:endParaRPr>
          </a:p>
          <a:p>
            <a:endParaRPr lang="en-US" b="1" i="1" dirty="0">
              <a:latin typeface="Calibri" pitchFamily="34" charset="0"/>
              <a:cs typeface="Calibri" pitchFamily="34" charset="0"/>
            </a:endParaRPr>
          </a:p>
          <a:p>
            <a:r>
              <a:rPr lang="en-US" b="1" i="1" dirty="0">
                <a:latin typeface="Calibri" pitchFamily="34" charset="0"/>
                <a:cs typeface="Calibri" pitchFamily="34" charset="0"/>
              </a:rPr>
              <a:t>Every Afternoon: </a:t>
            </a:r>
            <a:r>
              <a:rPr lang="en-US" i="1" dirty="0">
                <a:latin typeface="Calibri" pitchFamily="34" charset="0"/>
                <a:cs typeface="Calibri" pitchFamily="34" charset="0"/>
              </a:rPr>
              <a:t>Each woman says “maybe” to the man she likes best among the proposals (she now has him on a string) and “never” to all the rest.</a:t>
            </a:r>
            <a:endParaRPr lang="en-IN" i="1" dirty="0">
              <a:latin typeface="Calibri" pitchFamily="34" charset="0"/>
              <a:cs typeface="Calibri" pitchFamily="34" charset="0"/>
            </a:endParaRPr>
          </a:p>
          <a:p>
            <a:endParaRPr lang="en-US" b="1" i="1" dirty="0">
              <a:latin typeface="Calibri" pitchFamily="34" charset="0"/>
              <a:cs typeface="Calibri" pitchFamily="34" charset="0"/>
            </a:endParaRPr>
          </a:p>
          <a:p>
            <a:r>
              <a:rPr lang="en-US" b="1" i="1" dirty="0">
                <a:latin typeface="Calibri" pitchFamily="34" charset="0"/>
                <a:cs typeface="Calibri" pitchFamily="34" charset="0"/>
              </a:rPr>
              <a:t>Every Evening: </a:t>
            </a:r>
            <a:r>
              <a:rPr lang="en-US" i="1" dirty="0">
                <a:latin typeface="Calibri" pitchFamily="34" charset="0"/>
                <a:cs typeface="Calibri" pitchFamily="34" charset="0"/>
              </a:rPr>
              <a:t>Each of the rejected suitors crosses off the woman from his list.</a:t>
            </a:r>
            <a:endParaRPr lang="en-IN" i="1" dirty="0">
              <a:latin typeface="Calibri" pitchFamily="34" charset="0"/>
              <a:cs typeface="Calibri" pitchFamily="34" charset="0"/>
            </a:endParaRPr>
          </a:p>
          <a:p>
            <a:r>
              <a:rPr lang="en-US" i="1" dirty="0">
                <a:latin typeface="Calibri" pitchFamily="34" charset="0"/>
                <a:cs typeface="Calibri" pitchFamily="34" charset="0"/>
              </a:rPr>
              <a:t>The above loop is repeated each successive day until there are no more rejected suitors. On this day, each woman marries the man she has on a string.</a:t>
            </a:r>
            <a:endParaRPr lang="en-IN" i="1" dirty="0">
              <a:latin typeface="Calibri" pitchFamily="34" charset="0"/>
              <a:cs typeface="Calibri" pitchFamily="34" charset="0"/>
            </a:endParaRPr>
          </a:p>
          <a:p>
            <a:endParaRPr lang="en-IN" i="1" dirty="0">
              <a:latin typeface="Calibri" pitchFamily="34" charset="0"/>
              <a:cs typeface="Calibri" pitchFamily="34" charset="0"/>
            </a:endParaRPr>
          </a:p>
        </p:txBody>
      </p:sp>
      <p:sp>
        <p:nvSpPr>
          <p:cNvPr id="5" name="フッター プレースホルダー 4"/>
          <p:cNvSpPr>
            <a:spLocks noGrp="1"/>
          </p:cNvSpPr>
          <p:nvPr>
            <p:ph type="ftr" sz="quarter" idx="3"/>
          </p:nvPr>
        </p:nvSpPr>
        <p:spPr/>
        <p:txBody>
          <a:bodyPr/>
          <a:lstStyle/>
          <a:p>
            <a:r>
              <a:rPr lang="en-US" dirty="0">
                <a:latin typeface="Arial" pitchFamily="34" charset="0"/>
                <a:cs typeface="Arial" pitchFamily="34" charset="0"/>
              </a:rPr>
              <a:t>PAGE NO : 4</a:t>
            </a:r>
          </a:p>
        </p:txBody>
      </p:sp>
      <p:sp>
        <p:nvSpPr>
          <p:cNvPr id="11" name="テキスト プレースホルダー 10"/>
          <p:cNvSpPr>
            <a:spLocks noGrp="1"/>
          </p:cNvSpPr>
          <p:nvPr>
            <p:ph type="body" sz="quarter" idx="18"/>
          </p:nvPr>
        </p:nvSpPr>
        <p:spPr/>
        <p:txBody>
          <a:bodyPr/>
          <a:lstStyle/>
          <a:p>
            <a:r>
              <a:rPr lang="en-US" dirty="0"/>
              <a:t>Gayle Shapely algorithm</a:t>
            </a:r>
          </a:p>
        </p:txBody>
      </p:sp>
      <p:pic>
        <p:nvPicPr>
          <p:cNvPr id="12" name="Picture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94" y="5863580"/>
            <a:ext cx="3168352" cy="2794398"/>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5266" b="15266"/>
          <a:stretch>
            <a:fillRect/>
          </a:stretch>
        </p:blipFill>
        <p:spPr>
          <a:xfrm>
            <a:off x="790278" y="1759124"/>
            <a:ext cx="3238500" cy="3168650"/>
          </a:xfrm>
        </p:spPr>
      </p:pic>
    </p:spTree>
    <p:extLst>
      <p:ext uri="{BB962C8B-B14F-4D97-AF65-F5344CB8AC3E}">
        <p14:creationId xmlns:p14="http://schemas.microsoft.com/office/powerpoint/2010/main" val="1346722191"/>
      </p:ext>
    </p:extLst>
  </p:cSld>
  <p:clrMapOvr>
    <a:masterClrMapping/>
  </p:clrMapOvr>
  <mc:AlternateContent xmlns:mc="http://schemas.openxmlformats.org/markup-compatibility/2006" xmlns:p14="http://schemas.microsoft.com/office/powerpoint/2010/main">
    <mc:Choice Requires="p14">
      <p:transition spd="slow" p14:dur="2000" advTm="4058">
        <p:push dir="u"/>
      </p:transition>
    </mc:Choice>
    <mc:Fallback xmlns="">
      <p:transition spd="slow" advTm="4058">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4800" dirty="0">
                <a:latin typeface="Algerian" pitchFamily="82" charset="0"/>
              </a:rPr>
              <a:t>TIME </a:t>
            </a:r>
            <a:r>
              <a:rPr lang="en-US" sz="4800" dirty="0">
                <a:solidFill>
                  <a:schemeClr val="bg2"/>
                </a:solidFill>
                <a:latin typeface="Algerian" pitchFamily="82" charset="0"/>
              </a:rPr>
              <a:t>COMPLEXITY for </a:t>
            </a:r>
            <a:r>
              <a:rPr lang="en-US" sz="4800" dirty="0" err="1">
                <a:solidFill>
                  <a:schemeClr val="accent1"/>
                </a:solidFill>
                <a:latin typeface="Algerian" pitchFamily="82" charset="0"/>
              </a:rPr>
              <a:t>gayle</a:t>
            </a:r>
            <a:r>
              <a:rPr lang="en-US" sz="4800" dirty="0">
                <a:solidFill>
                  <a:schemeClr val="accent1"/>
                </a:solidFill>
                <a:latin typeface="Algerian" pitchFamily="82" charset="0"/>
              </a:rPr>
              <a:t> </a:t>
            </a:r>
            <a:r>
              <a:rPr lang="en-US" sz="4800" dirty="0" err="1">
                <a:solidFill>
                  <a:schemeClr val="accent1"/>
                </a:solidFill>
                <a:latin typeface="Algerian" pitchFamily="82" charset="0"/>
              </a:rPr>
              <a:t>shapley</a:t>
            </a:r>
            <a:r>
              <a:rPr lang="en-US" sz="4800" dirty="0">
                <a:solidFill>
                  <a:schemeClr val="accent1"/>
                </a:solidFill>
                <a:latin typeface="Algerian" pitchFamily="82" charset="0"/>
              </a:rPr>
              <a:t> algo</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6</a:t>
            </a:fld>
            <a:endParaRPr lang="en-US" dirty="0"/>
          </a:p>
        </p:txBody>
      </p:sp>
      <p:sp>
        <p:nvSpPr>
          <p:cNvPr id="6" name="テキスト プレースホルダー 5"/>
          <p:cNvSpPr>
            <a:spLocks noGrp="1"/>
          </p:cNvSpPr>
          <p:nvPr>
            <p:ph type="body" sz="quarter" idx="15"/>
          </p:nvPr>
        </p:nvSpPr>
        <p:spPr>
          <a:xfrm>
            <a:off x="10223326" y="3055268"/>
            <a:ext cx="6624736" cy="4752528"/>
          </a:xfrm>
        </p:spPr>
        <p:txBody>
          <a:bodyPr/>
          <a:lstStyle/>
          <a:p>
            <a:r>
              <a:rPr lang="en-US" i="1" dirty="0">
                <a:latin typeface="Calibri" pitchFamily="34" charset="0"/>
                <a:cs typeface="Calibri" pitchFamily="34" charset="0"/>
              </a:rPr>
              <a:t>Let us prove something stronger: the algorithm is guaranteed to terminate in at most N</a:t>
            </a:r>
            <a:r>
              <a:rPr lang="en-US" i="1" baseline="30000" dirty="0">
                <a:latin typeface="Calibri" pitchFamily="34" charset="0"/>
                <a:cs typeface="Calibri" pitchFamily="34" charset="0"/>
              </a:rPr>
              <a:t>2</a:t>
            </a:r>
            <a:r>
              <a:rPr lang="en-US" i="1" dirty="0">
                <a:latin typeface="Calibri" pitchFamily="34" charset="0"/>
                <a:cs typeface="Calibri" pitchFamily="34" charset="0"/>
              </a:rPr>
              <a:t> days. Well, for each day (except the last), at least one woman is crossed off some man’s list. Since there are N men, each starting with a list of size N, it follows that the algorithm must terminate after N</a:t>
            </a:r>
            <a:r>
              <a:rPr lang="en-US" i="1" baseline="30000" dirty="0">
                <a:latin typeface="Calibri" pitchFamily="34" charset="0"/>
                <a:cs typeface="Calibri" pitchFamily="34" charset="0"/>
              </a:rPr>
              <a:t>2</a:t>
            </a:r>
            <a:r>
              <a:rPr lang="en-US" i="1" dirty="0">
                <a:latin typeface="Calibri" pitchFamily="34" charset="0"/>
                <a:cs typeface="Calibri" pitchFamily="34" charset="0"/>
              </a:rPr>
              <a:t> days.</a:t>
            </a:r>
            <a:endParaRPr lang="en-IN" i="1" dirty="0">
              <a:latin typeface="Calibri" pitchFamily="34" charset="0"/>
              <a:cs typeface="Calibri" pitchFamily="34" charset="0"/>
            </a:endParaRPr>
          </a:p>
          <a:p>
            <a:endParaRPr lang="en-US" i="1" dirty="0">
              <a:latin typeface="Calibri" pitchFamily="34" charset="0"/>
              <a:cs typeface="Calibri" pitchFamily="34" charset="0"/>
            </a:endParaRPr>
          </a:p>
          <a:p>
            <a:r>
              <a:rPr lang="en-US" i="1" dirty="0">
                <a:latin typeface="Calibri" pitchFamily="34" charset="0"/>
                <a:cs typeface="Calibri" pitchFamily="34" charset="0"/>
              </a:rPr>
              <a:t>HENCE COMPLEXITY = O(N</a:t>
            </a:r>
            <a:r>
              <a:rPr lang="en-US" i="1" baseline="30000" dirty="0">
                <a:latin typeface="Calibri" pitchFamily="34" charset="0"/>
                <a:cs typeface="Calibri" pitchFamily="34" charset="0"/>
              </a:rPr>
              <a:t>2</a:t>
            </a:r>
            <a:r>
              <a:rPr lang="en-US" i="1" dirty="0">
                <a:latin typeface="Calibri" pitchFamily="34" charset="0"/>
                <a:cs typeface="Calibri" pitchFamily="34" charset="0"/>
              </a:rPr>
              <a:t>)</a:t>
            </a: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5</a:t>
            </a:r>
          </a:p>
        </p:txBody>
      </p:sp>
      <p:pic>
        <p:nvPicPr>
          <p:cNvPr id="1026" name="Picture 2" descr="C:\Users\Admin\Desktop\8ci1gllgkvpo52kj2e7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38" y="2119164"/>
            <a:ext cx="8382000" cy="662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021770"/>
      </p:ext>
    </p:extLst>
  </p:cSld>
  <p:clrMapOvr>
    <a:masterClrMapping/>
  </p:clrMapOvr>
  <p:transition spd="slow" advTm="5559">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latin typeface="Algerian" pitchFamily="82" charset="0"/>
              </a:rPr>
              <a:t>MORE INSIGHT</a:t>
            </a:r>
            <a:endParaRPr lang="en-US" dirty="0">
              <a:solidFill>
                <a:schemeClr val="accent1"/>
              </a:solidFill>
              <a:latin typeface="Algerian" pitchFamily="82"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7</a:t>
            </a:fld>
            <a:endParaRPr lang="en-US" dirty="0"/>
          </a:p>
        </p:txBody>
      </p:sp>
      <p:sp>
        <p:nvSpPr>
          <p:cNvPr id="4" name="フッター プレースホルダー 3"/>
          <p:cNvSpPr>
            <a:spLocks noGrp="1"/>
          </p:cNvSpPr>
          <p:nvPr>
            <p:ph type="ftr" sz="quarter" idx="3"/>
          </p:nvPr>
        </p:nvSpPr>
        <p:spPr/>
        <p:txBody>
          <a:bodyPr/>
          <a:lstStyle/>
          <a:p>
            <a:r>
              <a:rPr lang="en-US" dirty="0">
                <a:latin typeface="Arial" pitchFamily="34" charset="0"/>
                <a:cs typeface="Arial" pitchFamily="34" charset="0"/>
              </a:rPr>
              <a:t> PAGE NO : 6</a:t>
            </a:r>
          </a:p>
        </p:txBody>
      </p:sp>
      <p:sp>
        <p:nvSpPr>
          <p:cNvPr id="14" name="テキスト プレースホルダー 13"/>
          <p:cNvSpPr>
            <a:spLocks noGrp="1"/>
          </p:cNvSpPr>
          <p:nvPr>
            <p:ph type="body" sz="quarter" idx="15"/>
          </p:nvPr>
        </p:nvSpPr>
        <p:spPr>
          <a:xfrm>
            <a:off x="10439350" y="3415308"/>
            <a:ext cx="7127007" cy="2952328"/>
          </a:xfrm>
        </p:spPr>
        <p:txBody>
          <a:bodyPr/>
          <a:lstStyle/>
          <a:p>
            <a:r>
              <a:rPr lang="en-US" i="1" dirty="0">
                <a:latin typeface="Calibri" pitchFamily="34" charset="0"/>
                <a:cs typeface="Calibri" pitchFamily="34" charset="0"/>
              </a:rPr>
              <a:t>Looking at the stable marriage problem, we wonder that the same process can be applied for </a:t>
            </a:r>
            <a:r>
              <a:rPr lang="en-US" i="1" dirty="0" err="1">
                <a:latin typeface="Calibri" pitchFamily="34" charset="0"/>
                <a:cs typeface="Calibri" pitchFamily="34" charset="0"/>
              </a:rPr>
              <a:t>JoSSA</a:t>
            </a:r>
            <a:r>
              <a:rPr lang="en-US" i="1" dirty="0">
                <a:latin typeface="Calibri" pitchFamily="34" charset="0"/>
                <a:cs typeface="Calibri" pitchFamily="34" charset="0"/>
              </a:rPr>
              <a:t> seat allocation. </a:t>
            </a:r>
            <a:r>
              <a:rPr lang="en-US" i="1" dirty="0" err="1">
                <a:latin typeface="Calibri" pitchFamily="34" charset="0"/>
                <a:cs typeface="Calibri" pitchFamily="34" charset="0"/>
              </a:rPr>
              <a:t>JoSSA</a:t>
            </a:r>
            <a:r>
              <a:rPr lang="en-US" i="1" dirty="0">
                <a:latin typeface="Calibri" pitchFamily="34" charset="0"/>
                <a:cs typeface="Calibri" pitchFamily="34" charset="0"/>
              </a:rPr>
              <a:t> is an umbrella for all IITs and NITs. This process ensures that a student gets his best possible as well as desired option. Also if someone withdraws from the seat allocation process, then we incorporate multiple rounds to ensure that no seat gets wasted.</a:t>
            </a:r>
            <a:endParaRPr lang="en-IN" i="1" dirty="0">
              <a:latin typeface="Calibri" pitchFamily="34" charset="0"/>
              <a:cs typeface="Calibri" pitchFamily="34" charset="0"/>
            </a:endParaRPr>
          </a:p>
        </p:txBody>
      </p:sp>
      <p:pic>
        <p:nvPicPr>
          <p:cNvPr id="6" name="Picture Placeholder 5"/>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13847" b="13847"/>
          <a:stretch>
            <a:fillRect/>
          </a:stretch>
        </p:blipFill>
        <p:spPr>
          <a:xfrm>
            <a:off x="1366342" y="2695228"/>
            <a:ext cx="8331175" cy="53082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544049"/>
      </p:ext>
    </p:extLst>
  </p:cSld>
  <p:clrMapOvr>
    <a:masterClrMapping/>
  </p:clrMapOvr>
  <mc:AlternateContent xmlns:mc="http://schemas.openxmlformats.org/markup-compatibility/2006" xmlns:p14="http://schemas.microsoft.com/office/powerpoint/2010/main">
    <mc:Choice Requires="p14">
      <p:transition spd="slow" p14:dur="1500" advTm="5164">
        <p:push dir="u"/>
      </p:transition>
    </mc:Choice>
    <mc:Fallback xmlns="">
      <p:transition spd="slow" advTm="5164">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2286" y="318964"/>
            <a:ext cx="15809700" cy="936104"/>
          </a:xfrm>
        </p:spPr>
        <p:txBody>
          <a:bodyPr/>
          <a:lstStyle/>
          <a:p>
            <a:r>
              <a:rPr lang="en-US" sz="5400" dirty="0">
                <a:latin typeface="Algerian" pitchFamily="82" charset="0"/>
                <a:ea typeface="Calibri"/>
              </a:rPr>
              <a:t>What it has to do with our problem </a:t>
            </a:r>
            <a:r>
              <a:rPr lang="en-US" sz="5400" dirty="0">
                <a:solidFill>
                  <a:schemeClr val="accent1"/>
                </a:solidFill>
                <a:latin typeface="Algerian" pitchFamily="82" charset="0"/>
              </a:rPr>
              <a:t>STATEMENT ?</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8</a:t>
            </a:fld>
            <a:endParaRPr lang="en-US" dirty="0"/>
          </a:p>
        </p:txBody>
      </p:sp>
      <p:sp>
        <p:nvSpPr>
          <p:cNvPr id="6" name="テキスト プレースホルダー 5"/>
          <p:cNvSpPr>
            <a:spLocks noGrp="1"/>
          </p:cNvSpPr>
          <p:nvPr>
            <p:ph type="body" sz="quarter" idx="15"/>
          </p:nvPr>
        </p:nvSpPr>
        <p:spPr>
          <a:xfrm>
            <a:off x="718270" y="2191172"/>
            <a:ext cx="16705856" cy="7344816"/>
          </a:xfrm>
        </p:spPr>
        <p:txBody>
          <a:bodyPr/>
          <a:lstStyle/>
          <a:p>
            <a:pPr marL="342900" indent="-342900">
              <a:buFont typeface="Arial" pitchFamily="34" charset="0"/>
              <a:buChar char="•"/>
            </a:pPr>
            <a:r>
              <a:rPr lang="en-US" i="1" dirty="0">
                <a:latin typeface="Calibri" pitchFamily="34" charset="0"/>
                <a:cs typeface="Calibri" pitchFamily="34" charset="0"/>
              </a:rPr>
              <a:t>Much like the Gayle shapely algorithm, the n men here represent the students appearing for </a:t>
            </a:r>
            <a:r>
              <a:rPr lang="en-US" i="1" dirty="0" err="1">
                <a:latin typeface="Calibri" pitchFamily="34" charset="0"/>
                <a:cs typeface="Calibri" pitchFamily="34" charset="0"/>
              </a:rPr>
              <a:t>JoSSA</a:t>
            </a:r>
            <a:r>
              <a:rPr lang="en-US" i="1" dirty="0">
                <a:latin typeface="Calibri" pitchFamily="34" charset="0"/>
                <a:cs typeface="Calibri" pitchFamily="34" charset="0"/>
              </a:rPr>
              <a:t> counselling process and the women here represent the institute/seat.</a:t>
            </a:r>
          </a:p>
          <a:p>
            <a:endParaRPr lang="en-IN" i="1" dirty="0">
              <a:latin typeface="Calibri" pitchFamily="34" charset="0"/>
              <a:cs typeface="Calibri" pitchFamily="34" charset="0"/>
            </a:endParaRPr>
          </a:p>
          <a:p>
            <a:pPr marL="342900" indent="-342900">
              <a:buFont typeface="Arial" pitchFamily="34" charset="0"/>
              <a:buChar char="•"/>
            </a:pPr>
            <a:r>
              <a:rPr lang="en-US" i="1" dirty="0">
                <a:latin typeface="Calibri" pitchFamily="34" charset="0"/>
                <a:cs typeface="Calibri" pitchFamily="34" charset="0"/>
              </a:rPr>
              <a:t>But unlike in previous case, here each institute can have up to m seats i.e., it can accommodate n students.</a:t>
            </a:r>
          </a:p>
          <a:p>
            <a:endParaRPr lang="en-IN" i="1" dirty="0">
              <a:latin typeface="Calibri" pitchFamily="34" charset="0"/>
              <a:cs typeface="Calibri" pitchFamily="34" charset="0"/>
            </a:endParaRPr>
          </a:p>
          <a:p>
            <a:pPr marL="342900" indent="-342900">
              <a:buFont typeface="Arial" pitchFamily="34" charset="0"/>
              <a:buChar char="•"/>
            </a:pPr>
            <a:r>
              <a:rPr lang="en-US" i="1" dirty="0">
                <a:latin typeface="Calibri" pitchFamily="34" charset="0"/>
                <a:cs typeface="Calibri" pitchFamily="34" charset="0"/>
              </a:rPr>
              <a:t>Also, here priorities of institute are fixed </a:t>
            </a:r>
            <a:r>
              <a:rPr lang="en-US" i="1" dirty="0" err="1">
                <a:latin typeface="Calibri" pitchFamily="34" charset="0"/>
                <a:cs typeface="Calibri" pitchFamily="34" charset="0"/>
              </a:rPr>
              <a:t>i.e</a:t>
            </a:r>
            <a:r>
              <a:rPr lang="en-US" i="1" dirty="0">
                <a:latin typeface="Calibri" pitchFamily="34" charset="0"/>
                <a:cs typeface="Calibri" pitchFamily="34" charset="0"/>
              </a:rPr>
              <a:t>, in the order of AIR’s.</a:t>
            </a:r>
          </a:p>
          <a:p>
            <a:endParaRPr lang="en-IN" i="1" dirty="0">
              <a:latin typeface="Calibri" pitchFamily="34" charset="0"/>
              <a:cs typeface="Calibri" pitchFamily="34" charset="0"/>
            </a:endParaRPr>
          </a:p>
          <a:p>
            <a:pPr marL="342900" indent="-342900">
              <a:buFont typeface="Arial" pitchFamily="34" charset="0"/>
              <a:buChar char="•"/>
            </a:pPr>
            <a:r>
              <a:rPr lang="en-IN" i="1" dirty="0">
                <a:latin typeface="Calibri" pitchFamily="34" charset="0"/>
                <a:cs typeface="Calibri" pitchFamily="34" charset="0"/>
              </a:rPr>
              <a:t>Assuming this fact makes our algorithm much simpler to execute and hence we do not follow the exact procedure of Gayle shapely algorithm.</a:t>
            </a:r>
            <a:endParaRPr lang="en-US" i="1" dirty="0">
              <a:latin typeface="Calibri" pitchFamily="34" charset="0"/>
              <a:cs typeface="Calibri" pitchFamily="34" charset="0"/>
            </a:endParaRP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7</a:t>
            </a:r>
          </a:p>
        </p:txBody>
      </p:sp>
    </p:spTree>
    <p:extLst>
      <p:ext uri="{BB962C8B-B14F-4D97-AF65-F5344CB8AC3E}">
        <p14:creationId xmlns:p14="http://schemas.microsoft.com/office/powerpoint/2010/main" val="309423980"/>
      </p:ext>
    </p:extLst>
  </p:cSld>
  <p:clrMapOvr>
    <a:masterClrMapping/>
  </p:clrMapOvr>
  <mc:AlternateContent xmlns:mc="http://schemas.openxmlformats.org/markup-compatibility/2006" xmlns:p14="http://schemas.microsoft.com/office/powerpoint/2010/main">
    <mc:Choice Requires="p14">
      <p:transition spd="slow" p14:dur="1500" advTm="5559">
        <p:push dir="u"/>
      </p:transition>
    </mc:Choice>
    <mc:Fallback xmlns="">
      <p:transition spd="slow" advTm="5559">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2286" y="318964"/>
            <a:ext cx="15809700" cy="936104"/>
          </a:xfrm>
        </p:spPr>
        <p:txBody>
          <a:bodyPr/>
          <a:lstStyle/>
          <a:p>
            <a:r>
              <a:rPr lang="en-US" sz="5400" dirty="0">
                <a:latin typeface="Algerian" pitchFamily="82" charset="0"/>
                <a:ea typeface="Calibri"/>
              </a:rPr>
              <a:t>Our algorithm</a:t>
            </a:r>
            <a:endParaRPr lang="en-US" sz="5400" dirty="0">
              <a:solidFill>
                <a:schemeClr val="accent1"/>
              </a:solidFill>
              <a:latin typeface="Algerian" pitchFamily="82"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9</a:t>
            </a:fld>
            <a:endParaRPr lang="en-US" dirty="0"/>
          </a:p>
        </p:txBody>
      </p:sp>
      <p:sp>
        <p:nvSpPr>
          <p:cNvPr id="6" name="テキスト プレースホルダー 5"/>
          <p:cNvSpPr>
            <a:spLocks noGrp="1"/>
          </p:cNvSpPr>
          <p:nvPr>
            <p:ph type="body" sz="quarter" idx="15"/>
          </p:nvPr>
        </p:nvSpPr>
        <p:spPr>
          <a:xfrm>
            <a:off x="574254" y="2983260"/>
            <a:ext cx="16705856" cy="6624736"/>
          </a:xfrm>
        </p:spPr>
        <p:txBody>
          <a:bodyPr/>
          <a:lstStyle/>
          <a:p>
            <a:r>
              <a:rPr lang="en-US" i="1" dirty="0">
                <a:latin typeface="Calibri" pitchFamily="34" charset="0"/>
                <a:cs typeface="Calibri" pitchFamily="34" charset="0"/>
              </a:rPr>
              <a:t>structure choice{    </a:t>
            </a:r>
            <a:r>
              <a:rPr lang="en-US" i="1" dirty="0" err="1">
                <a:latin typeface="Calibri" pitchFamily="34" charset="0"/>
                <a:cs typeface="Calibri" pitchFamily="34" charset="0"/>
              </a:rPr>
              <a:t>int</a:t>
            </a:r>
            <a:r>
              <a:rPr lang="en-US" i="1" dirty="0">
                <a:latin typeface="Calibri" pitchFamily="34" charset="0"/>
                <a:cs typeface="Calibri" pitchFamily="34" charset="0"/>
              </a:rPr>
              <a:t> </a:t>
            </a:r>
            <a:r>
              <a:rPr lang="en-US" i="1" dirty="0" err="1">
                <a:latin typeface="Calibri" pitchFamily="34" charset="0"/>
                <a:cs typeface="Calibri" pitchFamily="34" charset="0"/>
              </a:rPr>
              <a:t>insti</a:t>
            </a:r>
            <a:r>
              <a:rPr lang="en-US" i="1" dirty="0">
                <a:latin typeface="Calibri" pitchFamily="34" charset="0"/>
                <a:cs typeface="Calibri" pitchFamily="34" charset="0"/>
              </a:rPr>
              <a:t>; </a:t>
            </a:r>
          </a:p>
          <a:p>
            <a:r>
              <a:rPr lang="en-US" i="1" dirty="0">
                <a:latin typeface="Calibri" pitchFamily="34" charset="0"/>
                <a:cs typeface="Calibri" pitchFamily="34" charset="0"/>
              </a:rPr>
              <a:t>	          </a:t>
            </a:r>
            <a:r>
              <a:rPr lang="en-US" i="1" dirty="0" err="1">
                <a:latin typeface="Calibri" pitchFamily="34" charset="0"/>
                <a:cs typeface="Calibri" pitchFamily="34" charset="0"/>
              </a:rPr>
              <a:t>int</a:t>
            </a:r>
            <a:r>
              <a:rPr lang="en-US" i="1" dirty="0">
                <a:latin typeface="Calibri" pitchFamily="34" charset="0"/>
                <a:cs typeface="Calibri" pitchFamily="34" charset="0"/>
              </a:rPr>
              <a:t> branch;</a:t>
            </a:r>
          </a:p>
          <a:p>
            <a:r>
              <a:rPr lang="en-US" i="1" dirty="0">
                <a:latin typeface="Calibri" pitchFamily="34" charset="0"/>
                <a:cs typeface="Calibri" pitchFamily="34" charset="0"/>
              </a:rPr>
              <a:t>	          </a:t>
            </a:r>
            <a:r>
              <a:rPr lang="en-US" i="1" dirty="0" err="1">
                <a:latin typeface="Calibri" pitchFamily="34" charset="0"/>
                <a:cs typeface="Calibri" pitchFamily="34" charset="0"/>
              </a:rPr>
              <a:t>int</a:t>
            </a:r>
            <a:r>
              <a:rPr lang="en-US" i="1" dirty="0">
                <a:latin typeface="Calibri" pitchFamily="34" charset="0"/>
                <a:cs typeface="Calibri" pitchFamily="34" charset="0"/>
              </a:rPr>
              <a:t> </a:t>
            </a:r>
            <a:r>
              <a:rPr lang="en-US" i="1" dirty="0" err="1">
                <a:latin typeface="Calibri" pitchFamily="34" charset="0"/>
                <a:cs typeface="Calibri" pitchFamily="34" charset="0"/>
              </a:rPr>
              <a:t>choiceno</a:t>
            </a:r>
            <a:r>
              <a:rPr lang="en-US" i="1" dirty="0">
                <a:latin typeface="Calibri" pitchFamily="34" charset="0"/>
                <a:cs typeface="Calibri" pitchFamily="34" charset="0"/>
              </a:rPr>
              <a:t>;</a:t>
            </a:r>
          </a:p>
          <a:p>
            <a:r>
              <a:rPr lang="en-US" i="1" dirty="0">
                <a:latin typeface="Calibri" pitchFamily="34" charset="0"/>
                <a:cs typeface="Calibri" pitchFamily="34" charset="0"/>
              </a:rPr>
              <a:t>	         structure choice *</a:t>
            </a:r>
            <a:r>
              <a:rPr lang="en-US" i="1" dirty="0" err="1">
                <a:latin typeface="Calibri" pitchFamily="34" charset="0"/>
                <a:cs typeface="Calibri" pitchFamily="34" charset="0"/>
              </a:rPr>
              <a:t>nextchoice</a:t>
            </a:r>
            <a:r>
              <a:rPr lang="en-US" i="1" dirty="0">
                <a:latin typeface="Calibri" pitchFamily="34" charset="0"/>
                <a:cs typeface="Calibri" pitchFamily="34" charset="0"/>
              </a:rPr>
              <a:t>}</a:t>
            </a:r>
          </a:p>
          <a:p>
            <a:r>
              <a:rPr lang="en-US" i="1" dirty="0">
                <a:latin typeface="Calibri" pitchFamily="34" charset="0"/>
                <a:cs typeface="Calibri" pitchFamily="34" charset="0"/>
              </a:rPr>
              <a:t>structure </a:t>
            </a:r>
            <a:r>
              <a:rPr lang="en-US" i="1" dirty="0" err="1">
                <a:latin typeface="Calibri" pitchFamily="34" charset="0"/>
                <a:cs typeface="Calibri" pitchFamily="34" charset="0"/>
              </a:rPr>
              <a:t>stulist</a:t>
            </a:r>
            <a:r>
              <a:rPr lang="en-US" i="1" dirty="0">
                <a:latin typeface="Calibri" pitchFamily="34" charset="0"/>
                <a:cs typeface="Calibri" pitchFamily="34" charset="0"/>
              </a:rPr>
              <a:t>{    </a:t>
            </a:r>
            <a:r>
              <a:rPr lang="en-US" i="1" dirty="0" err="1">
                <a:latin typeface="Calibri" pitchFamily="34" charset="0"/>
                <a:cs typeface="Calibri" pitchFamily="34" charset="0"/>
              </a:rPr>
              <a:t>int</a:t>
            </a:r>
            <a:r>
              <a:rPr lang="en-US" i="1" dirty="0">
                <a:latin typeface="Calibri" pitchFamily="34" charset="0"/>
                <a:cs typeface="Calibri" pitchFamily="34" charset="0"/>
              </a:rPr>
              <a:t> rank;</a:t>
            </a:r>
          </a:p>
          <a:p>
            <a:r>
              <a:rPr lang="en-US" i="1" dirty="0">
                <a:latin typeface="Calibri" pitchFamily="34" charset="0"/>
                <a:cs typeface="Calibri" pitchFamily="34" charset="0"/>
              </a:rPr>
              <a:t>	         </a:t>
            </a:r>
            <a:r>
              <a:rPr lang="en-US" i="1" dirty="0" err="1">
                <a:latin typeface="Calibri" pitchFamily="34" charset="0"/>
                <a:cs typeface="Calibri" pitchFamily="34" charset="0"/>
              </a:rPr>
              <a:t>int</a:t>
            </a:r>
            <a:r>
              <a:rPr lang="en-US" i="1" dirty="0">
                <a:latin typeface="Calibri" pitchFamily="34" charset="0"/>
                <a:cs typeface="Calibri" pitchFamily="34" charset="0"/>
              </a:rPr>
              <a:t> </a:t>
            </a:r>
            <a:r>
              <a:rPr lang="en-US" i="1" dirty="0" err="1">
                <a:latin typeface="Calibri" pitchFamily="34" charset="0"/>
                <a:cs typeface="Calibri" pitchFamily="34" charset="0"/>
              </a:rPr>
              <a:t>insti</a:t>
            </a:r>
            <a:r>
              <a:rPr lang="en-US" i="1" dirty="0">
                <a:latin typeface="Calibri" pitchFamily="34" charset="0"/>
                <a:cs typeface="Calibri" pitchFamily="34" charset="0"/>
              </a:rPr>
              <a:t>;</a:t>
            </a:r>
          </a:p>
          <a:p>
            <a:r>
              <a:rPr lang="en-US" i="1" dirty="0">
                <a:latin typeface="Calibri" pitchFamily="34" charset="0"/>
                <a:cs typeface="Calibri" pitchFamily="34" charset="0"/>
              </a:rPr>
              <a:t>	         </a:t>
            </a:r>
            <a:r>
              <a:rPr lang="en-US" i="1" dirty="0" err="1">
                <a:latin typeface="Calibri" pitchFamily="34" charset="0"/>
                <a:cs typeface="Calibri" pitchFamily="34" charset="0"/>
              </a:rPr>
              <a:t>int</a:t>
            </a:r>
            <a:r>
              <a:rPr lang="en-US" i="1" dirty="0">
                <a:latin typeface="Calibri" pitchFamily="34" charset="0"/>
                <a:cs typeface="Calibri" pitchFamily="34" charset="0"/>
              </a:rPr>
              <a:t> bran;</a:t>
            </a:r>
          </a:p>
          <a:p>
            <a:r>
              <a:rPr lang="en-US" i="1" dirty="0">
                <a:latin typeface="Calibri" pitchFamily="34" charset="0"/>
                <a:cs typeface="Calibri" pitchFamily="34" charset="0"/>
              </a:rPr>
              <a:t>	        </a:t>
            </a:r>
            <a:r>
              <a:rPr lang="en-US" i="1" dirty="0" err="1">
                <a:latin typeface="Calibri" pitchFamily="34" charset="0"/>
                <a:cs typeface="Calibri" pitchFamily="34" charset="0"/>
              </a:rPr>
              <a:t>int</a:t>
            </a:r>
            <a:r>
              <a:rPr lang="en-US" i="1" dirty="0">
                <a:latin typeface="Calibri" pitchFamily="34" charset="0"/>
                <a:cs typeface="Calibri" pitchFamily="34" charset="0"/>
              </a:rPr>
              <a:t> status;</a:t>
            </a:r>
          </a:p>
          <a:p>
            <a:r>
              <a:rPr lang="en-US" i="1" dirty="0">
                <a:latin typeface="Calibri" pitchFamily="34" charset="0"/>
                <a:cs typeface="Calibri" pitchFamily="34" charset="0"/>
              </a:rPr>
              <a:t>	       </a:t>
            </a:r>
            <a:r>
              <a:rPr lang="en-US" i="1" dirty="0" err="1">
                <a:latin typeface="Calibri" pitchFamily="34" charset="0"/>
                <a:cs typeface="Calibri" pitchFamily="34" charset="0"/>
              </a:rPr>
              <a:t>int</a:t>
            </a:r>
            <a:r>
              <a:rPr lang="en-US" i="1" dirty="0">
                <a:latin typeface="Calibri" pitchFamily="34" charset="0"/>
                <a:cs typeface="Calibri" pitchFamily="34" charset="0"/>
              </a:rPr>
              <a:t> </a:t>
            </a:r>
            <a:r>
              <a:rPr lang="en-US" i="1" dirty="0" err="1">
                <a:latin typeface="Calibri" pitchFamily="34" charset="0"/>
                <a:cs typeface="Calibri" pitchFamily="34" charset="0"/>
              </a:rPr>
              <a:t>choiceno</a:t>
            </a:r>
            <a:r>
              <a:rPr lang="en-US" i="1" dirty="0">
                <a:latin typeface="Calibri" pitchFamily="34" charset="0"/>
                <a:cs typeface="Calibri" pitchFamily="34" charset="0"/>
              </a:rPr>
              <a:t>;</a:t>
            </a:r>
          </a:p>
          <a:p>
            <a:r>
              <a:rPr lang="en-US" i="1" dirty="0">
                <a:latin typeface="Calibri" pitchFamily="34" charset="0"/>
                <a:cs typeface="Calibri" pitchFamily="34" charset="0"/>
              </a:rPr>
              <a:t>	       choice *c;</a:t>
            </a:r>
          </a:p>
          <a:p>
            <a:r>
              <a:rPr lang="en-US" i="1" dirty="0">
                <a:latin typeface="Calibri" pitchFamily="34" charset="0"/>
                <a:cs typeface="Calibri" pitchFamily="34" charset="0"/>
              </a:rPr>
              <a:t>	      structure </a:t>
            </a:r>
            <a:r>
              <a:rPr lang="en-US" i="1" dirty="0" err="1">
                <a:latin typeface="Calibri" pitchFamily="34" charset="0"/>
                <a:cs typeface="Calibri" pitchFamily="34" charset="0"/>
              </a:rPr>
              <a:t>stulist</a:t>
            </a:r>
            <a:r>
              <a:rPr lang="en-US" i="1" dirty="0">
                <a:latin typeface="Calibri" pitchFamily="34" charset="0"/>
                <a:cs typeface="Calibri" pitchFamily="34" charset="0"/>
              </a:rPr>
              <a:t> *</a:t>
            </a:r>
            <a:r>
              <a:rPr lang="en-US" i="1" dirty="0" err="1">
                <a:latin typeface="Calibri" pitchFamily="34" charset="0"/>
                <a:cs typeface="Calibri" pitchFamily="34" charset="0"/>
              </a:rPr>
              <a:t>nextstu</a:t>
            </a:r>
            <a:r>
              <a:rPr lang="en-US" i="1" dirty="0">
                <a:latin typeface="Calibri" pitchFamily="34" charset="0"/>
                <a:cs typeface="Calibri" pitchFamily="34" charset="0"/>
              </a:rPr>
              <a:t>}</a:t>
            </a:r>
          </a:p>
        </p:txBody>
      </p:sp>
      <p:sp>
        <p:nvSpPr>
          <p:cNvPr id="9" name="フッター プレースホルダー 8"/>
          <p:cNvSpPr>
            <a:spLocks noGrp="1"/>
          </p:cNvSpPr>
          <p:nvPr>
            <p:ph type="ftr" sz="quarter" idx="3"/>
          </p:nvPr>
        </p:nvSpPr>
        <p:spPr/>
        <p:txBody>
          <a:bodyPr/>
          <a:lstStyle/>
          <a:p>
            <a:r>
              <a:rPr lang="en-US" dirty="0">
                <a:latin typeface="Arial" pitchFamily="34" charset="0"/>
                <a:cs typeface="Arial" pitchFamily="34" charset="0"/>
              </a:rPr>
              <a:t>PAGE NO : 8</a:t>
            </a:r>
          </a:p>
        </p:txBody>
      </p:sp>
      <p:sp>
        <p:nvSpPr>
          <p:cNvPr id="7" name="テキスト プレースホルダー 10"/>
          <p:cNvSpPr>
            <a:spLocks noGrp="1"/>
          </p:cNvSpPr>
          <p:nvPr>
            <p:ph type="body" sz="quarter" idx="18"/>
          </p:nvPr>
        </p:nvSpPr>
        <p:spPr>
          <a:xfrm>
            <a:off x="862286" y="1543100"/>
            <a:ext cx="16489832" cy="576064"/>
          </a:xfrm>
        </p:spPr>
        <p:txBody>
          <a:bodyPr/>
          <a:lstStyle/>
          <a:p>
            <a:r>
              <a:rPr lang="en-US" dirty="0">
                <a:solidFill>
                  <a:schemeClr val="bg2">
                    <a:alpha val="80000"/>
                  </a:schemeClr>
                </a:solidFill>
              </a:rPr>
              <a:t>PSEUDO CODE FOR ALGORITHM</a:t>
            </a:r>
          </a:p>
        </p:txBody>
      </p:sp>
    </p:spTree>
    <p:extLst>
      <p:ext uri="{BB962C8B-B14F-4D97-AF65-F5344CB8AC3E}">
        <p14:creationId xmlns:p14="http://schemas.microsoft.com/office/powerpoint/2010/main" val="4124788191"/>
      </p:ext>
    </p:extLst>
  </p:cSld>
  <p:clrMapOvr>
    <a:masterClrMapping/>
  </p:clrMapOvr>
  <mc:AlternateContent xmlns:mc="http://schemas.openxmlformats.org/markup-compatibility/2006" xmlns:p14="http://schemas.microsoft.com/office/powerpoint/2010/main">
    <mc:Choice Requires="p14">
      <p:transition spd="slow" p14:dur="1750" advTm="5559">
        <p:push dir="u"/>
      </p:transition>
    </mc:Choice>
    <mc:Fallback xmlns="">
      <p:transition spd="slow" advTm="5559">
        <p:push dir="u"/>
      </p:transition>
    </mc:Fallback>
  </mc:AlternateContent>
</p:sld>
</file>

<file path=ppt/theme/theme1.xml><?xml version="1.0" encoding="utf-8"?>
<a:theme xmlns:a="http://schemas.openxmlformats.org/drawingml/2006/main" name="Title">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6346</TotalTime>
  <Words>2374</Words>
  <Application>Microsoft Office PowerPoint</Application>
  <PresentationFormat>Custom</PresentationFormat>
  <Paragraphs>269</Paragraphs>
  <Slides>21</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Agency FB</vt:lpstr>
      <vt:lpstr>Algerian</vt:lpstr>
      <vt:lpstr>Arial</vt:lpstr>
      <vt:lpstr>Bebas Neue Book</vt:lpstr>
      <vt:lpstr>Bebas Neue Regular</vt:lpstr>
      <vt:lpstr>Bell MT</vt:lpstr>
      <vt:lpstr>Calibri</vt:lpstr>
      <vt:lpstr>Roboto Light</vt:lpstr>
      <vt:lpstr>Titillium</vt:lpstr>
      <vt:lpstr>Wingdings</vt:lpstr>
      <vt:lpstr>Title</vt:lpstr>
      <vt:lpstr>Contents</vt:lpstr>
      <vt:lpstr>PowerPoint Presentation</vt:lpstr>
      <vt:lpstr>iNTRODUCTION </vt:lpstr>
      <vt:lpstr>StoryBoard</vt:lpstr>
      <vt:lpstr>OUR Motivation</vt:lpstr>
      <vt:lpstr>aLGORITHIM</vt:lpstr>
      <vt:lpstr>TIME COMPLEXITY for gayle shapley algo</vt:lpstr>
      <vt:lpstr>MORE INSIGHT</vt:lpstr>
      <vt:lpstr>What it has to do with our problem STATEMENT ?</vt:lpstr>
      <vt:lpstr>Our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Float, freeze and slide</vt:lpstr>
      <vt:lpstr>INPUT AND OUTPUT </vt:lpstr>
      <vt:lpstr>TIME COMPLEXITY of our algorithm</vt:lpstr>
      <vt:lpstr>PROOF OF CORRECTNESS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Sarthak Goyal</cp:lastModifiedBy>
  <cp:revision>206</cp:revision>
  <dcterms:created xsi:type="dcterms:W3CDTF">2015-01-09T17:56:04Z</dcterms:created>
  <dcterms:modified xsi:type="dcterms:W3CDTF">2021-03-31T19:00:46Z</dcterms:modified>
</cp:coreProperties>
</file>